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9813"/>
    <a:srgbClr val="FAB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14"/>
  </p:normalViewPr>
  <p:slideViewPr>
    <p:cSldViewPr snapToGrid="0" snapToObjects="1">
      <p:cViewPr>
        <p:scale>
          <a:sx n="91" d="100"/>
          <a:sy n="91" d="100"/>
        </p:scale>
        <p:origin x="-4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1163A-9AAD-CD45-B4AF-FDFE4F21A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90732-A618-5A4E-A537-64A4B51DB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408" y="1324244"/>
            <a:ext cx="5962402" cy="2387600"/>
          </a:xfrm>
        </p:spPr>
        <p:txBody>
          <a:bodyPr anchor="b"/>
          <a:lstStyle>
            <a:lvl1pPr algn="l">
              <a:defRPr sz="6000">
                <a:solidFill>
                  <a:srgbClr val="CB981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B81846-9D9A-1D48-92A5-021FC167E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408" y="3803919"/>
            <a:ext cx="59624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DB87F3-D628-A44F-8A71-6B5B8A4D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1E38-62B0-8045-9769-C5AE194E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62D7D1-E196-7F41-90C4-8E5B6201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036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9C6D8-FAE2-CB48-B6AF-59914501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C2E4046-1F2A-4549-875D-8B6B8B32A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7EC362-F507-E74D-A2C6-C5E7696D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67D965-AD9F-644D-9131-2745EC31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5CBF72-9E7A-C148-95AB-B935E67E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308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546FE51-5627-FC4A-A9A8-42553B4EA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B8741F-A682-2943-9C3F-0EF5CE5EC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86AE9C-D32B-0741-85DC-E155CB25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D3E463-3A1C-6143-A147-7218C72C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8D7D94-A99D-EB42-9BD5-192CF601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340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C57925-613C-8F4C-898F-6D8E28BA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9E8AEF-A169-0A42-A7FC-B7BFA281F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D3F5BF-3B8F-A441-9A1E-787664CE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290D71-0132-B74F-AD43-4E63924C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644F60-AD23-9B4A-85BC-49CF6F6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220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BCD35F-2DE7-044D-9304-4D0E27C6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B14C52-09E4-0142-8C93-9205AFB92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760AB2-67FE-C342-BEE5-51174E49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7DFC55-2E13-584D-9D9C-483FA116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A4BBE1-4D03-1848-9FAF-D2A30348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64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897D9-C720-FB4C-99A6-E445499F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DFFF7A-6894-C343-8B2B-8CFB6B396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11E1F2-BB81-C84C-8A0E-597E1D6B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CFDE69-843F-2F45-A01D-7A6455D9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1EC541-CB0F-1447-A506-BD02C21E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2364D8-2F86-5249-AC00-826CF62D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77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D39618-D58A-3E49-8DBF-D185F900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DA3A620-4AFC-9442-A00C-5510DF8CA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34134F-3AB2-EB41-8F58-E4D3BED98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A31031-5110-B148-9012-2884EAD35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811604A-9105-DF44-B650-A1CDCA6DC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9653A2E-AE44-7C4F-AD8A-5F36F9C0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80CA3C9-D689-5B43-8F60-5DE3EB385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1D2C46-9E97-CA48-B838-A1DDA315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908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15520-22D4-3640-9D6F-597D86B9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90402F3-0F1B-F04F-8083-FE485CB3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FBE8DC6-F039-8F4F-B92C-661E778D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A092C0-3DBB-0C4D-B089-D6C4E4BC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623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9A5E4A-1220-D446-BFF2-E1B1A29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B970E6-167F-3A4C-9E6F-0D0471B4F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790E22-C2AC-9449-9D85-E56E7D2F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659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090BD6-680C-F145-A915-786F6084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18EA1-3EA0-D141-8A9E-4B0E2D1CB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5F6717-0AE9-A949-B7AD-CBBECBA10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C583AA-572B-E44C-BA53-CC26402E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C6B4A8-79E2-0A42-BF1C-E322E051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C163C5-04D9-D149-B649-5C57AA53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4335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E19A20-09BC-224C-966B-185E6E82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1DE4764-B322-6D45-9B1F-7B7BC65D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7ABEFD-5A6F-8643-923F-DEFDD3EE0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1069A7-6823-6749-A5A0-441D1133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5EFE2E-5D71-494E-B417-95968039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9D1E64-6BCA-7947-AE30-65C339C3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361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945941-387D-394B-AB4A-8F41333371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8F7AC8-1812-A049-A6C6-68DF8116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5E004-3B16-8247-A495-FDDBB5542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B16F0A-2448-D74F-A923-12E842E64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0EA87-86B7-834A-A87D-CEE75A2A3BFC}" type="datetimeFigureOut">
              <a:rPr lang="x-none" smtClean="0"/>
              <a:t>04.03.2024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1F9B30-A15F-DA40-8258-123C4CBC7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901F1E-3986-CD43-A0EB-5C56A273E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AC70D-ECCF-4241-A93A-8AFA3630B1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82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36A8F9-4B70-7344-BB17-971292C49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407" y="1324244"/>
            <a:ext cx="9413413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Доброкачественные и злокачественные заболевания кожи</a:t>
            </a:r>
            <a:endParaRPr lang="x-none" b="1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17B0B40-7554-4F48-967E-E248A4DDE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407" y="4486264"/>
            <a:ext cx="8388655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Соколова Н.Г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етодист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ЦОППРиССЗ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КГБПОУ «Барнаульский базовый медицинский колледж»</a:t>
            </a:r>
          </a:p>
        </p:txBody>
      </p:sp>
    </p:spTree>
    <p:extLst>
      <p:ext uri="{BB962C8B-B14F-4D97-AF65-F5344CB8AC3E}">
        <p14:creationId xmlns:p14="http://schemas.microsoft.com/office/powerpoint/2010/main" val="9422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1429435"/>
            <a:ext cx="4819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Злокачественные заболевания кожи составляют около 25% от всех злокачественных опухолей.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7350" y="3498275"/>
            <a:ext cx="6572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 smtClean="0"/>
              <a:t>Рак кожи</a:t>
            </a:r>
            <a:r>
              <a:rPr lang="ru-RU" sz="2400" dirty="0" smtClean="0"/>
              <a:t> </a:t>
            </a:r>
            <a:r>
              <a:rPr lang="ru-RU" sz="2400" dirty="0"/>
              <a:t>составляет 90% всех </a:t>
            </a:r>
            <a:r>
              <a:rPr lang="ru-RU" sz="2400" dirty="0" smtClean="0"/>
              <a:t>злокачественных новообразований кожи</a:t>
            </a: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базально-клеточный рак (БКР)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плоскоклеточный рак (ПКР</a:t>
            </a:r>
            <a:r>
              <a:rPr lang="ru-RU" sz="2400" dirty="0" smtClean="0"/>
              <a:t>)</a:t>
            </a:r>
          </a:p>
          <a:p>
            <a:pPr algn="just"/>
            <a:endParaRPr lang="ru-RU" sz="2400" dirty="0"/>
          </a:p>
          <a:p>
            <a:pPr indent="457200" algn="just"/>
            <a:r>
              <a:rPr lang="ru-RU" sz="2400" b="1" dirty="0"/>
              <a:t>Меланома</a:t>
            </a:r>
            <a:r>
              <a:rPr lang="ru-RU" sz="2400" dirty="0"/>
              <a:t> составляет 10%. </a:t>
            </a:r>
          </a:p>
          <a:p>
            <a:pPr indent="457200" algn="just"/>
            <a:r>
              <a:rPr lang="ru-RU" sz="2400" dirty="0"/>
              <a:t>В 20-30% случаев локализация меланом - голова и шея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6" y="3505200"/>
            <a:ext cx="4423154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2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</a:t>
            </a:r>
          </a:p>
        </p:txBody>
      </p:sp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445085"/>
              </p:ext>
            </p:extLst>
          </p:nvPr>
        </p:nvGraphicFramePr>
        <p:xfrm>
          <a:off x="-1" y="1144588"/>
          <a:ext cx="7334655" cy="5660746"/>
        </p:xfrm>
        <a:graphic>
          <a:graphicData uri="http://schemas.openxmlformats.org/drawingml/2006/table">
            <a:tbl>
              <a:tblPr firstRow="1" firstCol="1" bandRow="1"/>
              <a:tblGrid>
                <a:gridCol w="1711421"/>
                <a:gridCol w="2770869"/>
                <a:gridCol w="2852365"/>
              </a:tblGrid>
              <a:tr h="212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Факторы риска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Рак кожи (БКР и ПКР)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Меланома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12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Возраст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Старше 55 лет (на лице и шее)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Молодой и средний возраст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2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Чаще у мужчин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Чаще у женщин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61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Характер профессии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на открытом для солнечных лучей пространстве. Работники сельского хозяйства. Рабочие на строительных площадках. Профессиональные спортсмены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в условиях искусственного освещения. Лица, злоупотребляющие загаром на курортах и в солярии. Смена климата на короткое время. Сильные солнечные ожоги в детском возрасте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959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Цвет кожи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effectLst/>
                        </a:rPr>
                        <a:t>Светлая. Редко возникает среди чернокожих или </a:t>
                      </a:r>
                      <a:r>
                        <a:rPr lang="ru-RU" sz="1200" dirty="0" err="1" smtClean="0">
                          <a:effectLst/>
                        </a:rPr>
                        <a:t>смуглых.Часто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ПКР среди </a:t>
                      </a:r>
                      <a:r>
                        <a:rPr lang="ru-RU" sz="1200" dirty="0" smtClean="0">
                          <a:effectLst/>
                        </a:rPr>
                        <a:t>чернокожих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альбиносов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 dirty="0">
                          <a:effectLst/>
                        </a:rPr>
                        <a:t>Светлая. Редко среди чернокожих или смуглых. Редко среди чернокожих альбиносов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472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Локализация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Лицо, шея, предплечье и кисть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Туловище (одинаково у женщин и мужчин). Ноги (у женщин)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6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Иммуно-супрессия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ПКР при УФ-облучении </a:t>
                      </a:r>
                    </a:p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 пациентов с пересаженной</a:t>
                      </a:r>
                    </a:p>
                    <a:p>
                      <a:pPr marL="869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почкой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 же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59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Повышенная чувствитель-ность к ультрафиоле-товым лучам (предрасполагающие состояния и заболевания)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Солнечный кератоз. </a:t>
                      </a:r>
                      <a:r>
                        <a:rPr lang="ru-RU" sz="1200" dirty="0" err="1">
                          <a:effectLst/>
                        </a:rPr>
                        <a:t>Эпидермодисплазии</a:t>
                      </a:r>
                      <a:r>
                        <a:rPr lang="ru-RU" sz="1200" dirty="0">
                          <a:effectLst/>
                        </a:rPr>
                        <a:t>, ассоциированные с вирусом папилломы человека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Меланоформные</a:t>
                      </a:r>
                      <a:r>
                        <a:rPr lang="ru-RU" sz="1200" dirty="0">
                          <a:effectLst/>
                        </a:rPr>
                        <a:t>  </a:t>
                      </a:r>
                      <a:r>
                        <a:rPr lang="ru-RU" sz="1200" dirty="0" err="1">
                          <a:effectLst/>
                        </a:rPr>
                        <a:t>невусы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472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89535" algn="just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effectLst/>
                        </a:rPr>
                        <a:t>Дефекты репарации ДНК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69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Пигментная ксеродерма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Пигментная ксеродерма. Семейная меланома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15250" y="1755339"/>
            <a:ext cx="44767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Заболеваемость раком </a:t>
            </a:r>
            <a:r>
              <a:rPr lang="ru-RU" sz="2000" b="1" dirty="0" smtClean="0"/>
              <a:t>кожи в России: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Показатель </a:t>
            </a:r>
            <a:r>
              <a:rPr lang="ru-RU" sz="2000" dirty="0"/>
              <a:t>заболеваемости (оба пола) составил 53,6 на 100 000 </a:t>
            </a:r>
            <a:r>
              <a:rPr lang="ru-RU" sz="2000" dirty="0" smtClean="0"/>
              <a:t>населения</a:t>
            </a:r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структуре </a:t>
            </a:r>
            <a:r>
              <a:rPr lang="ru-RU" sz="2000" dirty="0" err="1"/>
              <a:t>онкозаболеваемости</a:t>
            </a:r>
            <a:r>
              <a:rPr lang="ru-RU" sz="2000" dirty="0"/>
              <a:t> </a:t>
            </a:r>
            <a:r>
              <a:rPr lang="ru-RU" sz="2000" b="1" dirty="0"/>
              <a:t>мужчин</a:t>
            </a:r>
            <a:r>
              <a:rPr lang="ru-RU" sz="2000" dirty="0"/>
              <a:t> России злокачественные заболевания кожи занимают третье место (10,0%), уступая лишь раку легкого (23,3%) и раку желудка (12,3</a:t>
            </a:r>
            <a:r>
              <a:rPr lang="ru-RU" sz="2000" dirty="0" smtClean="0"/>
              <a:t>%)</a:t>
            </a:r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Рак кожи у </a:t>
            </a:r>
            <a:r>
              <a:rPr lang="ru-RU" sz="2000" b="1" dirty="0"/>
              <a:t>женщин</a:t>
            </a:r>
            <a:r>
              <a:rPr lang="ru-RU" sz="2000" dirty="0"/>
              <a:t> (14,8%) занимает 2-е место после рака молочной железы(19,3</a:t>
            </a:r>
            <a:r>
              <a:rPr lang="ru-RU" sz="2000" dirty="0" smtClean="0"/>
              <a:t>%)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12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93168"/>
            <a:ext cx="5682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Bef>
                <a:spcPts val="1417"/>
              </a:spcBef>
              <a:buSzPct val="45000"/>
            </a:pPr>
            <a:r>
              <a:rPr lang="ru-RU" sz="2400" b="1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Классификация по системе TNM (2002)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4294967295"/>
          </p:nvPr>
        </p:nvSpPr>
        <p:spPr>
          <a:xfrm>
            <a:off x="190500" y="1773883"/>
            <a:ext cx="5143499" cy="4857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184150" indent="0">
              <a:buNone/>
            </a:pPr>
            <a:r>
              <a:rPr lang="ru-RU" sz="1200" b="1" dirty="0" smtClean="0"/>
              <a:t>Т </a:t>
            </a:r>
            <a:r>
              <a:rPr lang="ru-RU" sz="1200" b="1" dirty="0"/>
              <a:t>- первичная опухоль:</a:t>
            </a:r>
          </a:p>
          <a:p>
            <a:pPr marL="0" indent="0">
              <a:buNone/>
            </a:pPr>
            <a:r>
              <a:rPr lang="ru-RU" sz="1200" dirty="0"/>
              <a:t>- </a:t>
            </a:r>
            <a:r>
              <a:rPr lang="ru-RU" sz="1200" dirty="0" err="1"/>
              <a:t>Т</a:t>
            </a:r>
            <a:r>
              <a:rPr lang="ru-RU" sz="1200" baseline="-25000" dirty="0" err="1"/>
              <a:t>х</a:t>
            </a:r>
            <a:r>
              <a:rPr lang="ru-RU" sz="1200" dirty="0"/>
              <a:t> - недостаточно данных для оценки первичной опухоли;</a:t>
            </a:r>
          </a:p>
          <a:p>
            <a:pPr marL="0" indent="0">
              <a:buNone/>
            </a:pPr>
            <a:r>
              <a:rPr lang="ru-RU" sz="1200" dirty="0"/>
              <a:t>- Т</a:t>
            </a:r>
            <a:r>
              <a:rPr lang="ru-RU" sz="1200" baseline="-25000" dirty="0"/>
              <a:t>0</a:t>
            </a:r>
            <a:r>
              <a:rPr lang="ru-RU" sz="1200" dirty="0"/>
              <a:t> - первичная опухоль не определяется;</a:t>
            </a:r>
          </a:p>
          <a:p>
            <a:pPr marL="0" indent="0">
              <a:buNone/>
            </a:pPr>
            <a:r>
              <a:rPr lang="ru-RU" sz="1200" dirty="0"/>
              <a:t>- Т</a:t>
            </a:r>
            <a:r>
              <a:rPr lang="ru-RU" sz="1200" baseline="-25000" dirty="0"/>
              <a:t>1</a:t>
            </a:r>
            <a:r>
              <a:rPr lang="ru-RU" sz="1200" dirty="0"/>
              <a:t> - опухоль до 2 см;</a:t>
            </a:r>
          </a:p>
          <a:p>
            <a:pPr marL="0" indent="0">
              <a:buNone/>
            </a:pPr>
            <a:r>
              <a:rPr lang="ru-RU" sz="1200" dirty="0"/>
              <a:t>- Т</a:t>
            </a:r>
            <a:r>
              <a:rPr lang="ru-RU" sz="1200" baseline="-25000" dirty="0"/>
              <a:t>2</a:t>
            </a:r>
            <a:r>
              <a:rPr lang="ru-RU" sz="1200" dirty="0"/>
              <a:t> - опухоль до 5 см;</a:t>
            </a:r>
          </a:p>
          <a:p>
            <a:pPr marL="0" indent="0">
              <a:buNone/>
            </a:pPr>
            <a:r>
              <a:rPr lang="ru-RU" sz="1200" dirty="0"/>
              <a:t>- Т</a:t>
            </a:r>
            <a:r>
              <a:rPr lang="ru-RU" sz="1200" baseline="-25000" dirty="0"/>
              <a:t>3</a:t>
            </a:r>
            <a:r>
              <a:rPr lang="ru-RU" sz="1200" dirty="0"/>
              <a:t> - опухоль более 5 см;</a:t>
            </a:r>
          </a:p>
          <a:p>
            <a:pPr marL="0" indent="0">
              <a:buNone/>
            </a:pPr>
            <a:r>
              <a:rPr lang="ru-RU" sz="1200" dirty="0"/>
              <a:t>- Т</a:t>
            </a:r>
            <a:r>
              <a:rPr lang="ru-RU" sz="1200" baseline="-25000" dirty="0"/>
              <a:t>4</a:t>
            </a:r>
            <a:r>
              <a:rPr lang="ru-RU" sz="1200" dirty="0"/>
              <a:t> - опухоль, прорастающая в глубокие </a:t>
            </a:r>
            <a:r>
              <a:rPr lang="ru-RU" sz="1200" dirty="0" err="1"/>
              <a:t>экстрадермальные</a:t>
            </a:r>
            <a:r>
              <a:rPr lang="ru-RU" sz="1200" dirty="0"/>
              <a:t> структуры, хрящ, мышцы, кости.</a:t>
            </a:r>
          </a:p>
          <a:p>
            <a:pPr marL="184150" indent="0">
              <a:buNone/>
            </a:pPr>
            <a:r>
              <a:rPr lang="ru-RU" sz="1200" b="1" dirty="0"/>
              <a:t> N - лимфатические узлы:</a:t>
            </a:r>
          </a:p>
          <a:p>
            <a:pPr marL="0" indent="0">
              <a:buNone/>
            </a:pPr>
            <a:r>
              <a:rPr lang="ru-RU" sz="1200" dirty="0"/>
              <a:t>- N - недостаточно данных для оценки состояния регионарных лимфатических узлов;</a:t>
            </a:r>
          </a:p>
          <a:p>
            <a:pPr marL="0" indent="0">
              <a:buNone/>
            </a:pPr>
            <a:r>
              <a:rPr lang="ru-RU" sz="1200" dirty="0"/>
              <a:t>- N</a:t>
            </a:r>
            <a:r>
              <a:rPr lang="ru-RU" sz="1200" baseline="-25000" dirty="0"/>
              <a:t>0</a:t>
            </a:r>
            <a:r>
              <a:rPr lang="ru-RU" sz="1200" dirty="0"/>
              <a:t> - нет признаков метастатического поражения регионарных лимфатических узлов;</a:t>
            </a:r>
          </a:p>
          <a:p>
            <a:pPr marL="0" indent="0">
              <a:buNone/>
            </a:pPr>
            <a:r>
              <a:rPr lang="ru-RU" sz="1200" dirty="0"/>
              <a:t>- N</a:t>
            </a:r>
            <a:r>
              <a:rPr lang="ru-RU" sz="1200" baseline="-25000" dirty="0"/>
              <a:t>1</a:t>
            </a:r>
            <a:r>
              <a:rPr lang="ru-RU" sz="1200" dirty="0"/>
              <a:t> - регионарные лимфатические узлы поражены MTS</a:t>
            </a:r>
            <a:r>
              <a:rPr lang="ru-RU" sz="1200" dirty="0" smtClean="0"/>
              <a:t>.</a:t>
            </a:r>
          </a:p>
          <a:p>
            <a:pPr marL="180975" indent="0">
              <a:buNone/>
            </a:pPr>
            <a:r>
              <a:rPr lang="ru-RU" sz="1200" b="1" dirty="0"/>
              <a:t>M - MTS:</a:t>
            </a:r>
          </a:p>
          <a:p>
            <a:pPr marL="0" indent="0">
              <a:buNone/>
            </a:pPr>
            <a:r>
              <a:rPr lang="ru-RU" sz="1200" dirty="0"/>
              <a:t>- </a:t>
            </a:r>
            <a:r>
              <a:rPr lang="ru-RU" sz="1200" dirty="0" err="1"/>
              <a:t>Мх</a:t>
            </a:r>
            <a:r>
              <a:rPr lang="ru-RU" sz="1200" dirty="0"/>
              <a:t> - недостаточно данных для определения отдаленных MTS;</a:t>
            </a:r>
          </a:p>
          <a:p>
            <a:pPr marL="0" indent="0">
              <a:buNone/>
            </a:pPr>
            <a:r>
              <a:rPr lang="ru-RU" sz="1200" dirty="0"/>
              <a:t>- М0 - нет признаков отдаленных MTS;</a:t>
            </a:r>
          </a:p>
          <a:p>
            <a:pPr marL="0" indent="0">
              <a:buNone/>
            </a:pPr>
            <a:r>
              <a:rPr lang="ru-RU" sz="1200" dirty="0"/>
              <a:t>- М1 - имеются MTS.</a:t>
            </a:r>
          </a:p>
          <a:p>
            <a:endParaRPr lang="ru-RU" sz="1100" dirty="0"/>
          </a:p>
          <a:p>
            <a:pPr marL="108000" indent="0">
              <a:buNone/>
            </a:pPr>
            <a:r>
              <a:rPr lang="ru-RU" sz="1100" b="1" dirty="0"/>
              <a:t> 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09688" y="1293168"/>
            <a:ext cx="2827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Liberation Sans" pitchFamily="18"/>
                <a:ea typeface="Microsoft YaHei" pitchFamily="2"/>
              </a:rPr>
              <a:t> Стадии рака кожи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82" y="2000250"/>
            <a:ext cx="5114787" cy="170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6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Кератоакантома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0206" y="1970307"/>
            <a:ext cx="68770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Высокодифференцированной формой ПКРК согласно ВОЗ 2018г. является </a:t>
            </a:r>
            <a:r>
              <a:rPr lang="ru-RU" sz="2400" dirty="0" err="1"/>
              <a:t>кератоакантома</a:t>
            </a:r>
            <a:r>
              <a:rPr lang="ru-RU" sz="24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Клинически данная форма представляет собой одиночный темно-красный узел от 2,0 и более, в центре узла имеется специфичное </a:t>
            </a:r>
            <a:r>
              <a:rPr lang="ru-RU" sz="2400" dirty="0" err="1"/>
              <a:t>кратерообразное</a:t>
            </a:r>
            <a:r>
              <a:rPr lang="ru-RU" sz="2400" dirty="0"/>
              <a:t> углубление, заполненное </a:t>
            </a:r>
            <a:r>
              <a:rPr lang="ru-RU" sz="2400" dirty="0" err="1"/>
              <a:t>кератиновыми</a:t>
            </a:r>
            <a:r>
              <a:rPr lang="ru-RU" sz="2400" dirty="0"/>
              <a:t> </a:t>
            </a:r>
            <a:r>
              <a:rPr lang="ru-RU" sz="2400" dirty="0"/>
              <a:t>массами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1963738"/>
            <a:ext cx="4781550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7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9463"/>
          </a:xfrm>
        </p:spPr>
        <p:txBody>
          <a:bodyPr/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0550" y="830333"/>
            <a:ext cx="11239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/>
              <a:t>Неинвазивные</a:t>
            </a:r>
            <a:r>
              <a:rPr lang="ru-RU" sz="2200" dirty="0"/>
              <a:t> формы ПКРК </a:t>
            </a:r>
            <a:r>
              <a:rPr lang="ru-RU" sz="2200" dirty="0" err="1"/>
              <a:t>in</a:t>
            </a:r>
            <a:r>
              <a:rPr lang="ru-RU" sz="2200" dirty="0"/>
              <a:t> </a:t>
            </a:r>
            <a:r>
              <a:rPr lang="ru-RU" sz="2200" dirty="0" err="1"/>
              <a:t>situ</a:t>
            </a:r>
            <a:r>
              <a:rPr lang="ru-RU" sz="2200" dirty="0"/>
              <a:t> — «рак на месте», патологический процесс ограничивается только поверхностным эпителием - болезнь </a:t>
            </a:r>
            <a:r>
              <a:rPr lang="ru-RU" sz="2200" dirty="0" err="1"/>
              <a:t>Боуэна</a:t>
            </a:r>
            <a:r>
              <a:rPr lang="ru-RU" sz="2200" dirty="0"/>
              <a:t> и </a:t>
            </a:r>
            <a:r>
              <a:rPr lang="ru-RU" sz="2200" dirty="0" err="1"/>
              <a:t>эритроплазия</a:t>
            </a:r>
            <a:r>
              <a:rPr lang="ru-RU" sz="2200" dirty="0"/>
              <a:t> </a:t>
            </a:r>
            <a:r>
              <a:rPr lang="ru-RU" sz="2200" dirty="0" err="1"/>
              <a:t>Кейра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7587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ts val="1417"/>
              </a:spcBef>
              <a:buSzPct val="45000"/>
            </a:pPr>
            <a:r>
              <a:rPr lang="ru-RU" sz="2400" b="1" dirty="0"/>
              <a:t>Болезнь </a:t>
            </a:r>
            <a:r>
              <a:rPr lang="ru-RU" sz="2400" b="1" dirty="0" err="1"/>
              <a:t>Боуэна</a:t>
            </a:r>
            <a:r>
              <a:rPr lang="ru-RU" sz="2400" b="1" dirty="0"/>
              <a:t> </a:t>
            </a:r>
            <a:r>
              <a:rPr lang="ru-RU" sz="2400" dirty="0"/>
              <a:t>- </a:t>
            </a:r>
            <a:r>
              <a:rPr lang="ru-RU" sz="2400" dirty="0" err="1"/>
              <a:t>псориазиформная</a:t>
            </a:r>
            <a:r>
              <a:rPr lang="ru-RU" sz="2400" dirty="0"/>
              <a:t> </a:t>
            </a:r>
            <a:r>
              <a:rPr lang="ru-RU" sz="2400" dirty="0"/>
              <a:t>единичная бляшка неправильной формы с четкими границами, с плотно сидящими белесовато-желтыми сухими неравномерными чешуйками на поверхности. Отсутствует ответ на противовоспалительную терапию. Через много лет становится инвазивной формой ПКРК. Болезнь </a:t>
            </a:r>
            <a:r>
              <a:rPr lang="ru-RU" sz="2400" dirty="0" err="1"/>
              <a:t>Боуэна</a:t>
            </a:r>
            <a:r>
              <a:rPr lang="ru-RU" sz="2400" dirty="0"/>
              <a:t> может носить пигментированный характер.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7694" y="1758762"/>
            <a:ext cx="5528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400" b="1" dirty="0" err="1"/>
              <a:t>Эритроплазия</a:t>
            </a:r>
            <a:r>
              <a:rPr lang="ru-RU" sz="2400" b="1" dirty="0"/>
              <a:t> </a:t>
            </a:r>
            <a:r>
              <a:rPr lang="ru-RU" sz="2400" b="1" dirty="0" err="1"/>
              <a:t>Кейра</a:t>
            </a:r>
            <a:r>
              <a:rPr lang="ru-RU" sz="2400" b="1" dirty="0"/>
              <a:t> </a:t>
            </a:r>
            <a:r>
              <a:rPr lang="ru-RU" sz="2400" dirty="0"/>
              <a:t>- </a:t>
            </a:r>
            <a:r>
              <a:rPr lang="ru-RU" sz="2400" dirty="0" err="1"/>
              <a:t>неинвазивная</a:t>
            </a:r>
            <a:r>
              <a:rPr lang="ru-RU" sz="2400" dirty="0"/>
              <a:t> форма ПКРК, локализующаяся на покровных тканях полового члена, клинически характеризуется красной бляшкой с четкими границами и влажной блестящей </a:t>
            </a:r>
            <a:r>
              <a:rPr lang="ru-RU" sz="2400" dirty="0" smtClean="0"/>
              <a:t>поверхностью</a:t>
            </a:r>
            <a:endParaRPr lang="ru-RU" sz="2000" dirty="0">
              <a:solidFill>
                <a:sysClr val="windowText" lastClr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Microsoft YaHei" pitchFamily="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6301"/>
            <a:ext cx="3150508" cy="25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6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44588"/>
            <a:ext cx="64005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Базально-клеточный </a:t>
            </a:r>
            <a:r>
              <a:rPr lang="ru-RU" sz="2000" b="1" dirty="0" smtClean="0"/>
              <a:t>рак - </a:t>
            </a:r>
            <a:r>
              <a:rPr lang="ru-RU" sz="2000" b="1" dirty="0" err="1" smtClean="0"/>
              <a:t>базалиома</a:t>
            </a:r>
            <a:r>
              <a:rPr lang="ru-RU" sz="2000" b="1" dirty="0" smtClean="0"/>
              <a:t> - </a:t>
            </a:r>
            <a:r>
              <a:rPr lang="ru-RU" sz="2000" dirty="0"/>
              <a:t>это злокачественная опухоль кожи, которая редко </a:t>
            </a:r>
            <a:r>
              <a:rPr lang="ru-RU" sz="2000" dirty="0" err="1"/>
              <a:t>метастазирует</a:t>
            </a:r>
            <a:r>
              <a:rPr lang="ru-RU" sz="2000" dirty="0"/>
              <a:t>. Растет медленно с местно-инвазивным ростом, иногда формируя язву с возможными кровотечениями. Ранние формы в виде папул или узелков с вдавленным центром, в котором возможно формирование язв. При отсутствии лечения </a:t>
            </a:r>
            <a:r>
              <a:rPr lang="ru-RU" sz="2000" dirty="0" err="1"/>
              <a:t>инвазируют</a:t>
            </a:r>
            <a:r>
              <a:rPr lang="ru-RU" sz="2000" dirty="0"/>
              <a:t> и разрушают прилежащие ткани. Длительно существующие образования изъязвляются. Вокруг образования </a:t>
            </a:r>
            <a:r>
              <a:rPr lang="ru-RU" sz="2000" dirty="0" err="1"/>
              <a:t>телеангиэктазии</a:t>
            </a:r>
            <a:r>
              <a:rPr lang="ru-RU" sz="2000" dirty="0"/>
              <a:t> или очаги солнечного дерматоза.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42" y="3789477"/>
            <a:ext cx="2112850" cy="236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192" y="1236430"/>
            <a:ext cx="2851105" cy="185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r="4397" b="23868"/>
          <a:stretch/>
        </p:blipFill>
        <p:spPr bwMode="auto">
          <a:xfrm>
            <a:off x="2033444" y="4294810"/>
            <a:ext cx="4367100" cy="239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Базалиома (базальноклеточный рак кожи) – Лечение в Киеве - Симптом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83" y="1264696"/>
            <a:ext cx="1872209" cy="185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55" y="3620246"/>
            <a:ext cx="2231642" cy="22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278" y="1207572"/>
            <a:ext cx="61217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Гистологическая классификация </a:t>
            </a:r>
            <a:r>
              <a:rPr lang="ru-RU" sz="2800" b="1" dirty="0" err="1" smtClean="0"/>
              <a:t>базалиомы</a:t>
            </a:r>
            <a:endParaRPr lang="ru-RU" sz="2800" b="1" dirty="0" smtClean="0"/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Внутриэпидермальный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Поверхностный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Солидный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Пигментированный </a:t>
            </a:r>
            <a:r>
              <a:rPr lang="ru-RU" sz="2400" dirty="0"/>
              <a:t>(имитирует меланому)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Склерозирующий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Аденоидный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Кистозный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Кератотический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Переходный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Смешанный</a:t>
            </a:r>
            <a:endParaRPr lang="ru-RU" sz="2400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17" y="1370290"/>
            <a:ext cx="5669671" cy="47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7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150" y="1296085"/>
            <a:ext cx="691515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Три варианта </a:t>
            </a:r>
            <a:r>
              <a:rPr lang="ru-RU" sz="2000" b="1" dirty="0" smtClean="0"/>
              <a:t>клинической картины </a:t>
            </a:r>
            <a:r>
              <a:rPr lang="ru-RU" sz="2000" b="1" dirty="0" err="1" smtClean="0"/>
              <a:t>базалиомы</a:t>
            </a:r>
            <a:r>
              <a:rPr lang="ru-RU" sz="2000" b="1" dirty="0" smtClean="0"/>
              <a:t>:</a:t>
            </a:r>
            <a:endParaRPr lang="ru-RU" sz="2000" b="1" dirty="0"/>
          </a:p>
          <a:p>
            <a:endParaRPr lang="ru-RU" sz="2000" dirty="0" smtClean="0"/>
          </a:p>
          <a:p>
            <a:r>
              <a:rPr lang="ru-RU" sz="2000" dirty="0"/>
              <a:t>1) </a:t>
            </a:r>
            <a:r>
              <a:rPr lang="ru-RU" sz="2000" b="1" dirty="0"/>
              <a:t>Гладкая папула или узелок, напоминающие жемчужину</a:t>
            </a:r>
            <a:r>
              <a:rPr lang="ru-RU" sz="2000" dirty="0"/>
              <a:t>; очень характерными признаками являются </a:t>
            </a:r>
            <a:r>
              <a:rPr lang="ru-RU" sz="2000" dirty="0" err="1"/>
              <a:t>телеангиэктазии</a:t>
            </a:r>
            <a:r>
              <a:rPr lang="ru-RU" sz="2000" dirty="0"/>
              <a:t>, эрозии или язвы на поверхности. Цвет узелка как правило розовый, но при пигментной форме </a:t>
            </a:r>
            <a:r>
              <a:rPr lang="ru-RU" sz="2000" dirty="0" err="1"/>
              <a:t>базалиомы</a:t>
            </a:r>
            <a:r>
              <a:rPr lang="ru-RU" sz="2000" dirty="0"/>
              <a:t> образование может быть неравномерно окрашено в розово-коричневый цвет и может напоминать меланому. По мере прогрессирования узелок может изъязвляться, порой вызывая значительный дефект тканей.</a:t>
            </a:r>
          </a:p>
          <a:p>
            <a:r>
              <a:rPr lang="ru-RU" sz="2000" dirty="0"/>
              <a:t>2) </a:t>
            </a:r>
            <a:r>
              <a:rPr lang="ru-RU" sz="2000" b="1" dirty="0"/>
              <a:t>Розовая или розово-коричневая бляшка с приподнятым краем</a:t>
            </a:r>
            <a:r>
              <a:rPr lang="ru-RU" sz="2000" dirty="0"/>
              <a:t>, на поверхности могут формироваться скудные чешуйки, характерны множественные точечные эрозии, которые при осмотре под лупой определяются в виде желтоватых корочек </a:t>
            </a:r>
          </a:p>
          <a:p>
            <a:r>
              <a:rPr lang="ru-RU" sz="2000" dirty="0"/>
              <a:t>3) Образование, напоминающее </a:t>
            </a:r>
            <a:r>
              <a:rPr lang="ru-RU" sz="2000" b="1" dirty="0"/>
              <a:t>беспричинно возникший рубец 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8" y="3168293"/>
            <a:ext cx="2271100" cy="15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28" y="5040501"/>
            <a:ext cx="2374719" cy="12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29" y="1296085"/>
            <a:ext cx="233698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9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кожи.</a:t>
            </a:r>
            <a:br>
              <a:rPr lang="ru-RU" dirty="0"/>
            </a:br>
            <a:r>
              <a:rPr lang="ru-RU" b="1" dirty="0"/>
              <a:t>Клиническая классификация </a:t>
            </a:r>
            <a:r>
              <a:rPr lang="ru-RU" b="1" dirty="0" err="1" smtClean="0"/>
              <a:t>базалиомы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7650" y="1537950"/>
            <a:ext cx="337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Узелковая </a:t>
            </a:r>
            <a:endParaRPr lang="ru-RU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 err="1" smtClean="0"/>
              <a:t>экзофитная</a:t>
            </a:r>
            <a:r>
              <a:rPr lang="ru-RU" sz="2400" dirty="0" smtClean="0"/>
              <a:t>) </a:t>
            </a:r>
            <a:endParaRPr lang="ru-RU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/>
          <a:stretch/>
        </p:blipFill>
        <p:spPr bwMode="auto">
          <a:xfrm>
            <a:off x="588725" y="2619796"/>
            <a:ext cx="2805585" cy="19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r="13419" b="11494"/>
          <a:stretch/>
        </p:blipFill>
        <p:spPr bwMode="auto">
          <a:xfrm>
            <a:off x="1887041" y="4679266"/>
            <a:ext cx="1732459" cy="17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8" y="4679266"/>
            <a:ext cx="1584176" cy="17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52629" y="1513800"/>
            <a:ext cx="34200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Плоская, </a:t>
            </a:r>
            <a:r>
              <a:rPr lang="ru-RU" sz="2400" dirty="0" smtClean="0"/>
              <a:t>поверхностная </a:t>
            </a:r>
          </a:p>
          <a:p>
            <a:pPr algn="ctr"/>
            <a:r>
              <a:rPr lang="ru-RU" sz="2400" dirty="0" smtClean="0"/>
              <a:t>(</a:t>
            </a:r>
            <a:r>
              <a:rPr lang="ru-RU" sz="2400" dirty="0" err="1" smtClean="0"/>
              <a:t>эндофитная</a:t>
            </a:r>
            <a:r>
              <a:rPr lang="ru-RU" sz="2400" dirty="0" smtClean="0"/>
              <a:t>)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23665" y="1537950"/>
            <a:ext cx="2747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/>
              <a:t>Узелково</a:t>
            </a:r>
            <a:r>
              <a:rPr lang="ru-RU" sz="2400" dirty="0" smtClean="0"/>
              <a:t>-язвенная </a:t>
            </a:r>
          </a:p>
          <a:p>
            <a:pPr algn="ctr"/>
            <a:r>
              <a:rPr lang="ru-RU" sz="2400" dirty="0" smtClean="0"/>
              <a:t>(</a:t>
            </a:r>
            <a:r>
              <a:rPr lang="ru-RU" sz="2400" dirty="0" err="1" smtClean="0"/>
              <a:t>эндофитная</a:t>
            </a:r>
            <a:r>
              <a:rPr lang="ru-RU" sz="2400" dirty="0" smtClean="0"/>
              <a:t>) </a:t>
            </a:r>
            <a:endParaRPr lang="ru-RU" sz="2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 b="13882"/>
          <a:stretch/>
        </p:blipFill>
        <p:spPr bwMode="auto">
          <a:xfrm>
            <a:off x="4326893" y="2551456"/>
            <a:ext cx="2997066" cy="20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12738"/>
          <a:stretch/>
        </p:blipFill>
        <p:spPr bwMode="auto">
          <a:xfrm>
            <a:off x="4465619" y="4711587"/>
            <a:ext cx="2719614" cy="16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Grp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5716" r="19681" b="19418"/>
          <a:stretch>
            <a:fillRect/>
          </a:stretch>
        </p:blipFill>
        <p:spPr bwMode="auto">
          <a:xfrm>
            <a:off x="8641023" y="4567679"/>
            <a:ext cx="3001108" cy="180145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/>
          <a:stretch/>
        </p:blipFill>
        <p:spPr bwMode="auto">
          <a:xfrm>
            <a:off x="8641023" y="2551456"/>
            <a:ext cx="3001108" cy="18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8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 </a:t>
            </a:r>
            <a:r>
              <a:rPr lang="ru-RU" b="1" dirty="0" smtClean="0"/>
              <a:t>Диагностика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450" y="1527602"/>
            <a:ext cx="6096000" cy="55604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400" b="1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Эпилюминесцентная</a:t>
            </a:r>
            <a:r>
              <a:rPr lang="ru-RU" sz="2400" b="1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 микроскопия (</a:t>
            </a:r>
            <a:r>
              <a:rPr lang="ru-RU" sz="2400" b="1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дерматоскопия</a:t>
            </a:r>
            <a:r>
              <a:rPr lang="ru-RU" sz="2400" b="1" dirty="0" smtClean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) -</a:t>
            </a:r>
            <a:r>
              <a:rPr lang="ru-RU" sz="2000" dirty="0" smtClean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 </a:t>
            </a:r>
            <a:r>
              <a:rPr lang="ru-RU" sz="2000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неинвазивная</a:t>
            </a: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 техника исследования кожи при помощи </a:t>
            </a:r>
            <a:r>
              <a:rPr lang="ru-RU" sz="2000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дерматоскопа</a:t>
            </a: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, который обычно состоит из лупы (x 10), неполяризованного источника света, прозрачной пластины и жидкой среды между инструментом и кожей.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Современные </a:t>
            </a:r>
            <a:r>
              <a:rPr lang="ru-RU" sz="2000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дерматоскопы</a:t>
            </a: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 могут работать с использованием жидкой среды или вместо этого применяют поляризованный свет, чтобы компенсировать отражения поверхности кожи. Когда получаемые изображения или видеоклипы записываются либо обрабатываются цифровым способом, прибор можно называть цифровым </a:t>
            </a:r>
            <a:r>
              <a:rPr lang="ru-RU" sz="2000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эпилюминесцентным</a:t>
            </a: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 </a:t>
            </a:r>
            <a:r>
              <a:rPr lang="ru-RU" sz="2000" dirty="0" err="1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дерматоскопом</a:t>
            </a:r>
            <a:r>
              <a:rPr lang="ru-RU" sz="2000" dirty="0">
                <a:solidFill>
                  <a:sysClr val="windowText" lastClr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.</a:t>
            </a:r>
          </a:p>
          <a:p>
            <a:pPr lvl="0" hangingPunct="0">
              <a:spcBef>
                <a:spcPts val="1417"/>
              </a:spcBef>
              <a:buSzPct val="45000"/>
            </a:pPr>
            <a:endParaRPr lang="ru-RU" sz="2400" b="1" dirty="0">
              <a:solidFill>
                <a:sysClr val="windowText" lastClr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Microsoft YaHei" pitchFamily="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41" y="2097088"/>
            <a:ext cx="5133360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7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кожи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308537"/>
            <a:ext cx="109859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Возникают на протяжении всей жизни человека: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Липома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Атерома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/>
              <a:t>Серингома</a:t>
            </a:r>
            <a:r>
              <a:rPr lang="ru-RU" sz="3200" dirty="0"/>
              <a:t>, </a:t>
            </a:r>
            <a:r>
              <a:rPr lang="ru-RU" sz="3200" dirty="0" err="1"/>
              <a:t>лимфангиомы</a:t>
            </a:r>
            <a:r>
              <a:rPr lang="ru-RU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/>
              <a:t>Кератома</a:t>
            </a:r>
            <a:endParaRPr lang="ru-RU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Фиброма,  </a:t>
            </a:r>
            <a:r>
              <a:rPr lang="ru-RU" sz="3200" dirty="0" err="1"/>
              <a:t>нейрофиброма</a:t>
            </a:r>
            <a:r>
              <a:rPr lang="ru-RU" sz="3200" dirty="0"/>
              <a:t>,  </a:t>
            </a:r>
            <a:r>
              <a:rPr lang="ru-RU" sz="3200" dirty="0" err="1"/>
              <a:t>дерматофибромы</a:t>
            </a:r>
            <a:r>
              <a:rPr lang="ru-RU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/>
              <a:t>Лейомиомы</a:t>
            </a:r>
            <a:r>
              <a:rPr lang="ru-RU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/>
              <a:t>Гемангиомы</a:t>
            </a:r>
            <a:r>
              <a:rPr lang="ru-RU" sz="3200" dirty="0"/>
              <a:t>, кавернозные </a:t>
            </a:r>
            <a:r>
              <a:rPr lang="ru-RU" sz="3200" dirty="0" err="1"/>
              <a:t>гемангиомы</a:t>
            </a:r>
            <a:r>
              <a:rPr lang="ru-RU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Папиллома, </a:t>
            </a:r>
            <a:r>
              <a:rPr lang="ru-RU" sz="3200" dirty="0" err="1"/>
              <a:t>трихоэпителиомы</a:t>
            </a:r>
            <a:endParaRPr lang="ru-RU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/>
              <a:t>Невусы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667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 </a:t>
            </a:r>
            <a:r>
              <a:rPr lang="ru-RU" b="1" dirty="0" err="1"/>
              <a:t>Б</a:t>
            </a:r>
            <a:r>
              <a:rPr lang="ru-RU" b="1" dirty="0" err="1" smtClean="0"/>
              <a:t>азалиома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1225689"/>
            <a:ext cx="75247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 algn="just">
              <a:buNone/>
            </a:pPr>
            <a:r>
              <a:rPr lang="ru-RU" sz="2000" b="1" dirty="0"/>
              <a:t>Цитологическая </a:t>
            </a:r>
            <a:r>
              <a:rPr lang="ru-RU" sz="2000" b="1" dirty="0"/>
              <a:t>диагностика</a:t>
            </a:r>
            <a:r>
              <a:rPr lang="ru-RU" sz="2000" dirty="0"/>
              <a:t>:  соскоб</a:t>
            </a:r>
            <a:r>
              <a:rPr lang="ru-RU" sz="2000" dirty="0"/>
              <a:t>, узелковые формы - пункция.</a:t>
            </a:r>
          </a:p>
          <a:p>
            <a:pPr marL="108000" indent="0" algn="just">
              <a:buNone/>
            </a:pPr>
            <a:r>
              <a:rPr lang="ru-RU" sz="2000" b="1" dirty="0" err="1"/>
              <a:t>Эксцизионная</a:t>
            </a:r>
            <a:r>
              <a:rPr lang="ru-RU" sz="2000" b="1" dirty="0"/>
              <a:t> биопсия</a:t>
            </a:r>
            <a:r>
              <a:rPr lang="ru-RU" sz="2000" dirty="0"/>
              <a:t>: удаление очага целиком</a:t>
            </a:r>
          </a:p>
          <a:p>
            <a:pPr marL="108000" indent="0" algn="just">
              <a:buNone/>
            </a:pPr>
            <a:r>
              <a:rPr lang="ru-RU" sz="2000" b="1" dirty="0"/>
              <a:t>Лечение</a:t>
            </a:r>
            <a:r>
              <a:rPr lang="ru-RU" sz="2000" dirty="0"/>
              <a:t>:  </a:t>
            </a:r>
            <a:r>
              <a:rPr lang="ru-RU" sz="2000" dirty="0"/>
              <a:t>Хирургическое иссечение с гистологическим исследованием краев резекции. Неадекватное хирургическое лечение приводит к возникновению местных рецидивов. Наиболее проблемные зоны - нижнее веко, угол глаза, хрящи носа, наружный слуховой проход. </a:t>
            </a:r>
          </a:p>
          <a:p>
            <a:pPr marL="108000" indent="0" algn="just">
              <a:buNone/>
            </a:pPr>
            <a:r>
              <a:rPr lang="ru-RU" sz="2000" dirty="0" err="1"/>
              <a:t>Криодеструкция</a:t>
            </a:r>
            <a:r>
              <a:rPr lang="ru-RU" sz="2000" dirty="0"/>
              <a:t> обеспечивает положительный эффект в 97% случаев. Крупные узелковые образования срезаются, и далее проводится </a:t>
            </a:r>
            <a:r>
              <a:rPr lang="ru-RU" sz="2000" dirty="0" err="1"/>
              <a:t>криодеструкция</a:t>
            </a:r>
            <a:r>
              <a:rPr lang="ru-RU" sz="2000" dirty="0"/>
              <a:t>. Метод не подходит для рецидивирующих опухолей.</a:t>
            </a:r>
          </a:p>
          <a:p>
            <a:pPr marL="108000" indent="0" algn="just">
              <a:buNone/>
            </a:pPr>
            <a:r>
              <a:rPr lang="ru-RU" sz="2000" dirty="0"/>
              <a:t>Лазерная терапия и электрокоагуляция производятся только при опухолях малого размера (менее 1 см).</a:t>
            </a:r>
          </a:p>
          <a:p>
            <a:pPr marL="108000" indent="0" algn="just">
              <a:buNone/>
            </a:pPr>
            <a:r>
              <a:rPr lang="ru-RU" sz="2000" dirty="0"/>
              <a:t>Лучевая терапия: близкофокусная рентгенотерапия назначается пациентам с противопоказаниями к хирургическому лечению (по локализации, с аллергией к анестетикам, с тенденцией к формированию келоидов).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69" y="1529725"/>
            <a:ext cx="3428830" cy="24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1" y="3977996"/>
            <a:ext cx="3067050" cy="275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5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</a:t>
            </a:r>
            <a:br>
              <a:rPr lang="ru-RU" dirty="0" smtClean="0"/>
            </a:br>
            <a:r>
              <a:rPr lang="ru-RU" b="1" dirty="0" smtClean="0"/>
              <a:t>ПКРК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1325653"/>
            <a:ext cx="118110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indent="-342900" algn="just">
              <a:buFont typeface="Arial" panose="020B0604020202020204" pitchFamily="34" charset="0"/>
              <a:buChar char="•"/>
            </a:pPr>
            <a:r>
              <a:rPr lang="ru-RU" sz="2100" b="1" dirty="0"/>
              <a:t>Плоскоклеточный рак (ПКРК) </a:t>
            </a:r>
            <a:r>
              <a:rPr lang="ru-RU" sz="2100" dirty="0"/>
              <a:t>–злокачественная опухоль кожи, происходящая из эпителиальных клеток (</a:t>
            </a:r>
            <a:r>
              <a:rPr lang="ru-RU" sz="2100" dirty="0" err="1"/>
              <a:t>кератиноцитов</a:t>
            </a:r>
            <a:r>
              <a:rPr lang="ru-RU" sz="2100" dirty="0"/>
              <a:t>) эпидермиса кожи и/или эпидермиса волосяных фолликулов. Плоскоклеточный рак кожи второй по частоте встречаемости после базальноклеточного рака среди всех </a:t>
            </a:r>
            <a:r>
              <a:rPr lang="ru-RU" sz="2100" dirty="0" err="1"/>
              <a:t>немеланомных</a:t>
            </a:r>
            <a:r>
              <a:rPr lang="ru-RU" sz="2100" dirty="0"/>
              <a:t> опухолей кожи. Частота регионарного метастазирования составляет 10 - 15% и зависит от локализации и размеров первичного очага. </a:t>
            </a:r>
          </a:p>
          <a:p>
            <a:pPr marL="450900" indent="-342900" algn="just">
              <a:buFont typeface="Arial" panose="020B0604020202020204" pitchFamily="34" charset="0"/>
              <a:buChar char="•"/>
            </a:pPr>
            <a:r>
              <a:rPr lang="ru-RU" sz="2100" dirty="0"/>
              <a:t>Самым значимым фактором риска спорадических (ненаследственных) форм плоскоклеточного рака кожи является </a:t>
            </a:r>
            <a:r>
              <a:rPr lang="ru-RU" sz="2100" b="1" dirty="0"/>
              <a:t>воздействие ультрафиолетового излучения </a:t>
            </a:r>
            <a:r>
              <a:rPr lang="ru-RU" sz="2100" dirty="0"/>
              <a:t>типа B (длина волны 290 - 320 </a:t>
            </a:r>
            <a:r>
              <a:rPr lang="ru-RU" sz="2100" dirty="0" err="1"/>
              <a:t>нм</a:t>
            </a:r>
            <a:r>
              <a:rPr lang="ru-RU" sz="2100" dirty="0"/>
              <a:t>) и типа A (длина волны 320 - 400 </a:t>
            </a:r>
            <a:r>
              <a:rPr lang="ru-RU" sz="2100" dirty="0" err="1"/>
              <a:t>нм</a:t>
            </a:r>
            <a:r>
              <a:rPr lang="ru-RU" sz="2100" dirty="0"/>
              <a:t>) </a:t>
            </a:r>
          </a:p>
          <a:p>
            <a:pPr marL="450900" indent="-342900" algn="just">
              <a:buFont typeface="Arial" panose="020B0604020202020204" pitchFamily="34" charset="0"/>
              <a:buChar char="•"/>
            </a:pPr>
            <a:r>
              <a:rPr lang="ru-RU" sz="2100" dirty="0"/>
              <a:t>Часто возникает в зоне поврежденной кожи после ожогов, ранений, хронических воспалительных процессов, лучевых повреждений. Профессиональные вредности - контакт с мышьяком, смола-ми, дегтем, сажей. Растет значительно быстрее, чем </a:t>
            </a:r>
            <a:r>
              <a:rPr lang="ru-RU" sz="2100" dirty="0" err="1"/>
              <a:t>базалиома</a:t>
            </a:r>
            <a:r>
              <a:rPr lang="ru-RU" sz="2100" dirty="0"/>
              <a:t>. На вид плотное </a:t>
            </a:r>
            <a:r>
              <a:rPr lang="ru-RU" sz="2100" dirty="0" err="1"/>
              <a:t>экзофитное</a:t>
            </a:r>
            <a:r>
              <a:rPr lang="ru-RU" sz="2100" dirty="0"/>
              <a:t> образование, с потерей кожного рисунка, округлой формы с гиперкератозом в вершине или с </a:t>
            </a:r>
            <a:r>
              <a:rPr lang="ru-RU" sz="2100" dirty="0" err="1"/>
              <a:t>папилломатозными</a:t>
            </a:r>
            <a:r>
              <a:rPr lang="ru-RU" sz="2100" dirty="0"/>
              <a:t> разрастаниями. Болезненных ощущений пациент не отмечает. </a:t>
            </a:r>
          </a:p>
          <a:p>
            <a:pPr marL="450900" indent="-342900" algn="just">
              <a:buFont typeface="Arial" panose="020B0604020202020204" pitchFamily="34" charset="0"/>
              <a:buChar char="•"/>
            </a:pPr>
            <a:r>
              <a:rPr lang="ru-RU" sz="2100" dirty="0"/>
              <a:t>ПКРК слизистой оболочки рта выглядит как </a:t>
            </a:r>
            <a:r>
              <a:rPr lang="ru-RU" sz="2100" dirty="0" err="1"/>
              <a:t>экзофитные</a:t>
            </a:r>
            <a:r>
              <a:rPr lang="ru-RU" sz="2100" dirty="0"/>
              <a:t> папиллярные разрастания с изъязвлениями, при травме легко кровоточат. Развиваются из зон лейкоплакии, </a:t>
            </a:r>
            <a:r>
              <a:rPr lang="ru-RU" sz="2100" dirty="0" err="1"/>
              <a:t>лейкокератоза</a:t>
            </a:r>
            <a:r>
              <a:rPr lang="ru-RU" sz="2100" dirty="0"/>
              <a:t> и </a:t>
            </a:r>
            <a:r>
              <a:rPr lang="ru-RU" sz="2100" dirty="0" err="1"/>
              <a:t>акнитического</a:t>
            </a:r>
            <a:r>
              <a:rPr lang="ru-RU" sz="2100" dirty="0"/>
              <a:t> </a:t>
            </a:r>
            <a:r>
              <a:rPr lang="ru-RU" sz="2100" dirty="0" err="1"/>
              <a:t>хейлита</a:t>
            </a:r>
            <a:r>
              <a:rPr lang="ru-RU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2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 </a:t>
            </a:r>
            <a:br>
              <a:rPr lang="ru-RU" dirty="0" smtClean="0"/>
            </a:br>
            <a:r>
              <a:rPr lang="ru-RU" b="1" dirty="0" smtClean="0"/>
              <a:t>ПКРК 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2" t="1" r="1" b="46663"/>
          <a:stretch/>
        </p:blipFill>
        <p:spPr bwMode="auto">
          <a:xfrm>
            <a:off x="7200900" y="1496540"/>
            <a:ext cx="4470657" cy="261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4464718"/>
            <a:ext cx="3032867" cy="212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5"/>
          <a:stretch/>
        </p:blipFill>
        <p:spPr bwMode="auto">
          <a:xfrm>
            <a:off x="480315" y="1501632"/>
            <a:ext cx="4716339" cy="255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55" y="4444565"/>
            <a:ext cx="2520280" cy="21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5" b="14353"/>
          <a:stretch/>
        </p:blipFill>
        <p:spPr bwMode="auto">
          <a:xfrm>
            <a:off x="480316" y="4613185"/>
            <a:ext cx="4282184" cy="197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59792" y="1270000"/>
            <a:ext cx="5279008" cy="2940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/>
              <a:t>Плоскоклеточный рак кожи.</a:t>
            </a:r>
          </a:p>
          <a:p>
            <a:pPr marL="0" indent="0" algn="just">
              <a:buNone/>
            </a:pPr>
            <a:r>
              <a:rPr lang="ru-RU" sz="2400" b="1" dirty="0"/>
              <a:t>Клинические формы</a:t>
            </a:r>
          </a:p>
          <a:p>
            <a:pPr marL="0" indent="0" algn="just">
              <a:buNone/>
            </a:pPr>
            <a:r>
              <a:rPr lang="ru-RU" sz="2400" dirty="0"/>
              <a:t>•  Поверхностная.</a:t>
            </a:r>
          </a:p>
          <a:p>
            <a:pPr marL="0" indent="0" algn="just">
              <a:buNone/>
            </a:pPr>
            <a:r>
              <a:rPr lang="ru-RU" sz="2400" dirty="0"/>
              <a:t>•  </a:t>
            </a:r>
            <a:r>
              <a:rPr lang="ru-RU" sz="2400" dirty="0" smtClean="0"/>
              <a:t>Инфильтративная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•  </a:t>
            </a:r>
            <a:r>
              <a:rPr lang="ru-RU" sz="2400" dirty="0" smtClean="0"/>
              <a:t>Папиллярная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81750" y="1275834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Диагностика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Осмотр. Верификация диагноза - соскоб с поверхности опухоли с цитологическим исследованием.</a:t>
            </a:r>
          </a:p>
          <a:p>
            <a:pPr algn="just"/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54" y="4210050"/>
            <a:ext cx="34559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76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Плоскоклеточный рак </a:t>
            </a:r>
            <a:r>
              <a:rPr lang="ru-RU" dirty="0" smtClean="0"/>
              <a:t>кожи </a:t>
            </a:r>
            <a:br>
              <a:rPr lang="ru-RU" dirty="0" smtClean="0"/>
            </a:br>
            <a:r>
              <a:rPr lang="ru-RU" b="1" dirty="0" smtClean="0"/>
              <a:t>Поверхностная </a:t>
            </a:r>
            <a:r>
              <a:rPr lang="ru-RU" b="1" dirty="0"/>
              <a:t>форма</a:t>
            </a:r>
          </a:p>
        </p:txBody>
      </p:sp>
      <p:pic>
        <p:nvPicPr>
          <p:cNvPr id="5" name="Picture 3" descr="ММЭ_ Плоскоклеточный рак кож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31974" b="35112"/>
          <a:stretch/>
        </p:blipFill>
        <p:spPr>
          <a:xfrm>
            <a:off x="512192" y="1615064"/>
            <a:ext cx="4872283" cy="31768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5" b="27716"/>
          <a:stretch/>
        </p:blipFill>
        <p:spPr bwMode="auto">
          <a:xfrm>
            <a:off x="6499133" y="3015617"/>
            <a:ext cx="5047275" cy="35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4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Плоскоклеточный рак </a:t>
            </a:r>
            <a:r>
              <a:rPr lang="ru-RU" dirty="0" smtClean="0"/>
              <a:t>кожи </a:t>
            </a:r>
            <a:br>
              <a:rPr lang="ru-RU" dirty="0" smtClean="0"/>
            </a:br>
            <a:r>
              <a:rPr lang="ru-RU" b="1" dirty="0" smtClean="0"/>
              <a:t>Язвенно-инфильтративная </a:t>
            </a:r>
            <a:r>
              <a:rPr lang="ru-RU" b="1" dirty="0"/>
              <a:t>форма (</a:t>
            </a:r>
            <a:r>
              <a:rPr lang="ru-RU" b="1" dirty="0" err="1"/>
              <a:t>эндофитная</a:t>
            </a:r>
            <a:r>
              <a:rPr lang="ru-RU" b="1" dirty="0"/>
              <a:t>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6" b="11619"/>
          <a:stretch/>
        </p:blipFill>
        <p:spPr bwMode="auto">
          <a:xfrm>
            <a:off x="519476" y="2991123"/>
            <a:ext cx="7206869" cy="211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841649"/>
            <a:ext cx="3777232" cy="49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63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Плоскоклеточный рак</a:t>
            </a:r>
            <a:br>
              <a:rPr lang="ru-RU" dirty="0" smtClean="0"/>
            </a:br>
            <a:r>
              <a:rPr lang="ru-RU" b="1" dirty="0" err="1" smtClean="0"/>
              <a:t>Экзофитная</a:t>
            </a:r>
            <a:r>
              <a:rPr lang="ru-RU" b="1" dirty="0" smtClean="0"/>
              <a:t> </a:t>
            </a:r>
            <a:r>
              <a:rPr lang="ru-RU" b="1" dirty="0"/>
              <a:t>форма</a:t>
            </a:r>
          </a:p>
        </p:txBody>
      </p:sp>
      <p:pic>
        <p:nvPicPr>
          <p:cNvPr id="4" name="Picture 3" descr="ММЭ_ Плоскоклеточный ра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1" y="2023623"/>
            <a:ext cx="5116936" cy="3874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8"/>
          <a:stretch/>
        </p:blipFill>
        <p:spPr bwMode="auto">
          <a:xfrm>
            <a:off x="6928544" y="1954713"/>
            <a:ext cx="3987106" cy="407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Злокачественные новообразования кожи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9100" y="1415534"/>
            <a:ext cx="56769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Лечение  </a:t>
            </a:r>
            <a:r>
              <a:rPr lang="ru-RU" sz="2400" b="1" dirty="0" smtClean="0"/>
              <a:t>ПКРК</a:t>
            </a:r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Хирургическое иссечение первичной опухоли с отступом от 6 до 9мм от краев образования с последующим гистологическим исследованием  краев резекции.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Региональная </a:t>
            </a:r>
            <a:r>
              <a:rPr lang="ru-RU" sz="2400" dirty="0" err="1"/>
              <a:t>лимфаденэктомия</a:t>
            </a:r>
            <a:r>
              <a:rPr lang="ru-RU" sz="2400" dirty="0"/>
              <a:t> показана при наличии подтвержденных MTS в лимфатических узлах.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Послеоперационная </a:t>
            </a:r>
            <a:r>
              <a:rPr lang="ru-RU" sz="2400" dirty="0"/>
              <a:t>лучевая терапия для профилактики рецидивов. 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989137"/>
            <a:ext cx="5084764" cy="380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5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слизистых полости </a:t>
            </a:r>
            <a:r>
              <a:rPr lang="ru-RU" dirty="0" smtClean="0"/>
              <a:t>рта. Рак </a:t>
            </a:r>
            <a:r>
              <a:rPr lang="ru-RU" dirty="0"/>
              <a:t>нижней </a:t>
            </a:r>
            <a:r>
              <a:rPr lang="ru-RU" dirty="0" smtClean="0"/>
              <a:t>губы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31117" y="1698580"/>
            <a:ext cx="4789433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Основной симптом — это новообразование в области красной каймы </a:t>
            </a:r>
            <a:r>
              <a:rPr lang="ru-RU" sz="2000" dirty="0" err="1"/>
              <a:t>нижнейгубы</a:t>
            </a:r>
            <a:r>
              <a:rPr lang="ru-RU" sz="2000" dirty="0"/>
              <a:t>. Опухоль безболезненная, плотная, с изъявлением на отдельных участках, часто покрыта корочками и быстро растёт.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По мере роста образования перестаёт нормально закрываться рот, и может возникать слюнотечение. Появляется боль, опухоль кровоточит, увеличиваются шейные лимфоузлы, преимущественно </a:t>
            </a:r>
            <a:r>
              <a:rPr lang="ru-RU" sz="2000" dirty="0" err="1"/>
              <a:t>подподбородочные</a:t>
            </a:r>
            <a:r>
              <a:rPr lang="ru-RU" sz="2000" dirty="0"/>
              <a:t> и подчелюстные.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2" y="1763826"/>
            <a:ext cx="2969768" cy="187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1" y="4136820"/>
            <a:ext cx="2969769" cy="21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46" y="1779645"/>
            <a:ext cx="3148655" cy="185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6" r="50000" b="13304"/>
          <a:stretch/>
        </p:blipFill>
        <p:spPr bwMode="auto">
          <a:xfrm>
            <a:off x="3870145" y="4136821"/>
            <a:ext cx="3148656" cy="21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4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слизистых полости </a:t>
            </a:r>
            <a:r>
              <a:rPr lang="ru-RU" dirty="0" smtClean="0"/>
              <a:t>рта. </a:t>
            </a:r>
            <a:r>
              <a:rPr lang="ru-RU" dirty="0"/>
              <a:t>Рак языка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74" y="1693441"/>
            <a:ext cx="3224176" cy="241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10445" b="13540"/>
          <a:stretch/>
        </p:blipFill>
        <p:spPr bwMode="auto">
          <a:xfrm>
            <a:off x="261974" y="4420969"/>
            <a:ext cx="3224176" cy="196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0050" y="1731629"/>
            <a:ext cx="7353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чувство онемения языка; трудности при глотании;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неприятные </a:t>
            </a:r>
            <a:r>
              <a:rPr lang="ru-RU" sz="2400" dirty="0"/>
              <a:t>ощущения в ротовой полости; чрезмерное слюноотделение;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долго не заживающие раны; язвы;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пятно красного или белого цвета на языке.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изменение голоса;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увеличенные </a:t>
            </a:r>
            <a:r>
              <a:rPr lang="ru-RU" sz="2400" dirty="0"/>
              <a:t>лимфатические узлы на шее;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нарушение движений нижней челюсти.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непреходящая сильная боль во рту, отдающая в шею, горло, виски, ухо;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кровотечения </a:t>
            </a:r>
            <a:r>
              <a:rPr lang="ru-RU" sz="2400" dirty="0"/>
              <a:t>во рту при отсутствии травм;</a:t>
            </a:r>
          </a:p>
          <a:p>
            <a:pPr marL="393750" indent="-285750">
              <a:buFont typeface="Arial" panose="020B0604020202020204" pitchFamily="34" charset="0"/>
              <a:buChar char="•"/>
            </a:pPr>
            <a:r>
              <a:rPr lang="ru-RU" sz="2400" dirty="0"/>
              <a:t>неприятный запах изо рта, связанный с разрушением мягких тканей.</a:t>
            </a:r>
          </a:p>
        </p:txBody>
      </p:sp>
    </p:spTree>
    <p:extLst>
      <p:ext uri="{BB962C8B-B14F-4D97-AF65-F5344CB8AC3E}">
        <p14:creationId xmlns:p14="http://schemas.microsoft.com/office/powerpoint/2010/main" val="3593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br>
              <a:rPr lang="ru-RU" dirty="0" smtClean="0"/>
            </a:br>
            <a:r>
              <a:rPr lang="ru-RU" b="1" dirty="0" smtClean="0"/>
              <a:t>Липома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49" y="2378292"/>
            <a:ext cx="453548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378293"/>
            <a:ext cx="40671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Злокачественные новообразования </a:t>
            </a:r>
            <a:r>
              <a:rPr lang="ru-RU" dirty="0" smtClean="0"/>
              <a:t>кожи </a:t>
            </a:r>
            <a:r>
              <a:rPr lang="ru-RU" b="1" dirty="0" smtClean="0"/>
              <a:t>Меланома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1688068"/>
            <a:ext cx="6134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Меланома</a:t>
            </a:r>
          </a:p>
          <a:p>
            <a:endParaRPr lang="ru-R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Злокачественная </a:t>
            </a:r>
            <a:r>
              <a:rPr lang="ru-RU" sz="2400" dirty="0"/>
              <a:t>опухоль, </a:t>
            </a:r>
            <a:r>
              <a:rPr lang="ru-RU" sz="2400" dirty="0" smtClean="0"/>
              <a:t>состоящая </a:t>
            </a:r>
            <a:r>
              <a:rPr lang="ru-RU" sz="2400" dirty="0"/>
              <a:t>из клеток </a:t>
            </a:r>
            <a:r>
              <a:rPr lang="ru-RU" sz="2400" dirty="0" err="1"/>
              <a:t>меланоцитарной</a:t>
            </a:r>
            <a:r>
              <a:rPr lang="ru-RU" sz="2400" dirty="0"/>
              <a:t> системы ,с агрессивным </a:t>
            </a:r>
            <a:r>
              <a:rPr lang="ru-RU" sz="2400" dirty="0" smtClean="0"/>
              <a:t>клиническим </a:t>
            </a:r>
            <a:r>
              <a:rPr lang="ru-RU" sz="2400" dirty="0"/>
              <a:t>течением, значительным метастатическим потенциалом,  неблагоприятным прогнозом.  Развивается как из </a:t>
            </a:r>
            <a:r>
              <a:rPr lang="ru-RU" sz="2400" dirty="0" err="1"/>
              <a:t>невуса</a:t>
            </a:r>
            <a:r>
              <a:rPr lang="ru-RU" sz="2400" dirty="0"/>
              <a:t>, так и на неизмененной коже.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 РФ в 2020 г. показатель заболеваемости (оба пола) составил 8,15 на 100 000 населения 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18797" r="14419" b="12086"/>
          <a:stretch/>
        </p:blipFill>
        <p:spPr bwMode="auto">
          <a:xfrm>
            <a:off x="6618118" y="1614517"/>
            <a:ext cx="5428117" cy="276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740" y="4658990"/>
            <a:ext cx="2584494" cy="202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Факторы риска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16665"/>
            <a:ext cx="1122045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Инсоляция (воздействие на кожу ультрафиолетового излучения типа B (длина волны 290 - 320 </a:t>
            </a:r>
            <a:r>
              <a:rPr lang="ru-RU" sz="2400" dirty="0" err="1"/>
              <a:t>нм</a:t>
            </a:r>
            <a:r>
              <a:rPr lang="ru-RU" sz="2400" dirty="0"/>
              <a:t>) и типа A (длина волны 320 - 400 </a:t>
            </a:r>
            <a:r>
              <a:rPr lang="ru-RU" sz="2400" dirty="0" err="1"/>
              <a:t>нм</a:t>
            </a:r>
            <a:r>
              <a:rPr lang="ru-RU" sz="2400" dirty="0"/>
              <a:t>)</a:t>
            </a:r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Гигантский или крупный врожденный </a:t>
            </a:r>
            <a:r>
              <a:rPr lang="ru-RU" sz="2400" dirty="0" err="1"/>
              <a:t>невус</a:t>
            </a:r>
            <a:r>
              <a:rPr lang="ru-RU" sz="2400" dirty="0"/>
              <a:t> (более 5% площади поверхности тела)</a:t>
            </a:r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Пигментная ксеродерма  </a:t>
            </a:r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Наследственность(семейный анамнез меланомы)</a:t>
            </a:r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Истинно белокожие  блондины и рыжеволосые </a:t>
            </a:r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Наличие </a:t>
            </a:r>
            <a:r>
              <a:rPr lang="ru-RU" sz="2400" dirty="0" err="1"/>
              <a:t>меланомоопасных</a:t>
            </a:r>
            <a:r>
              <a:rPr lang="ru-RU" sz="2400" dirty="0"/>
              <a:t> </a:t>
            </a:r>
            <a:r>
              <a:rPr lang="ru-RU" sz="2400" dirty="0" err="1"/>
              <a:t>невусов</a:t>
            </a:r>
            <a:r>
              <a:rPr lang="ru-RU" sz="2400" dirty="0"/>
              <a:t>(облигатных предраков) </a:t>
            </a:r>
            <a:r>
              <a:rPr lang="ru-RU" sz="2400" dirty="0" err="1"/>
              <a:t>диспластических</a:t>
            </a:r>
            <a:r>
              <a:rPr lang="ru-RU" sz="2400" dirty="0"/>
              <a:t> </a:t>
            </a:r>
            <a:r>
              <a:rPr lang="ru-RU" sz="2400" dirty="0" err="1"/>
              <a:t>невусов</a:t>
            </a:r>
            <a:endParaRPr lang="ru-RU" sz="2400" dirty="0"/>
          </a:p>
          <a:p>
            <a:pPr marL="432000" lvl="0" indent="-324000" algn="just" hangingPunct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ru-RU" sz="2400" dirty="0"/>
              <a:t>Врожденный или приобретенный иммунодефицит </a:t>
            </a:r>
          </a:p>
        </p:txBody>
      </p:sp>
    </p:spTree>
    <p:extLst>
      <p:ext uri="{BB962C8B-B14F-4D97-AF65-F5344CB8AC3E}">
        <p14:creationId xmlns:p14="http://schemas.microsoft.com/office/powerpoint/2010/main" val="35590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Предраки</a:t>
            </a:r>
            <a:r>
              <a:rPr lang="ru-RU" dirty="0"/>
              <a:t> </a:t>
            </a:r>
            <a:r>
              <a:rPr lang="ru-RU" dirty="0" smtClean="0"/>
              <a:t>меланомы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9100" y="1147327"/>
            <a:ext cx="11391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/>
              <a:t>Облигатные </a:t>
            </a:r>
            <a:r>
              <a:rPr lang="ru-RU" sz="2400" u="sng" dirty="0" smtClean="0"/>
              <a:t>– обязательные</a:t>
            </a:r>
          </a:p>
          <a:p>
            <a:pPr algn="just"/>
            <a:endParaRPr lang="ru-RU" sz="2400" u="sng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игментная </a:t>
            </a:r>
            <a:r>
              <a:rPr lang="ru-RU" sz="2400" dirty="0"/>
              <a:t>ксеродерма, меланоз </a:t>
            </a:r>
            <a:r>
              <a:rPr lang="ru-RU" sz="2400" dirty="0" err="1"/>
              <a:t>Дюбрейя</a:t>
            </a: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Меланомоопасные</a:t>
            </a:r>
            <a:r>
              <a:rPr lang="ru-RU" sz="2400" dirty="0"/>
              <a:t> </a:t>
            </a:r>
            <a:r>
              <a:rPr lang="ru-RU" sz="2400" dirty="0" err="1"/>
              <a:t>невусы</a:t>
            </a:r>
            <a:r>
              <a:rPr lang="ru-RU" sz="2400" dirty="0"/>
              <a:t>  (гигантский пигментный </a:t>
            </a:r>
            <a:r>
              <a:rPr lang="ru-RU" sz="2400" dirty="0" err="1"/>
              <a:t>невус</a:t>
            </a:r>
            <a:r>
              <a:rPr lang="ru-RU" sz="2400" dirty="0"/>
              <a:t>, голубой </a:t>
            </a:r>
            <a:r>
              <a:rPr lang="ru-RU" sz="2400" dirty="0" err="1"/>
              <a:t>невус</a:t>
            </a:r>
            <a:r>
              <a:rPr lang="ru-RU" sz="2400" dirty="0"/>
              <a:t>, </a:t>
            </a:r>
            <a:r>
              <a:rPr lang="ru-RU" sz="2400" dirty="0" err="1"/>
              <a:t>невус</a:t>
            </a:r>
            <a:r>
              <a:rPr lang="ru-RU" sz="2400" dirty="0"/>
              <a:t> </a:t>
            </a:r>
            <a:r>
              <a:rPr lang="ru-RU" sz="2400" dirty="0" err="1"/>
              <a:t>Ота</a:t>
            </a:r>
            <a:r>
              <a:rPr lang="ru-RU" sz="2400" dirty="0"/>
              <a:t>)</a:t>
            </a:r>
          </a:p>
          <a:p>
            <a:pPr algn="just"/>
            <a:r>
              <a:rPr lang="ru-RU" sz="2400" u="sng" dirty="0" smtClean="0"/>
              <a:t>Факультативные</a:t>
            </a:r>
          </a:p>
          <a:p>
            <a:pPr algn="just"/>
            <a:endParaRPr lang="ru-RU" sz="2400" u="sng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Меланомонеопасные</a:t>
            </a:r>
            <a:r>
              <a:rPr lang="ru-RU" sz="2400" dirty="0"/>
              <a:t>   </a:t>
            </a:r>
            <a:r>
              <a:rPr lang="ru-RU" sz="2400" dirty="0" err="1"/>
              <a:t>невусы</a:t>
            </a:r>
            <a:r>
              <a:rPr lang="ru-RU" sz="2400" dirty="0"/>
              <a:t> (</a:t>
            </a:r>
            <a:r>
              <a:rPr lang="ru-RU" sz="2400" dirty="0" err="1"/>
              <a:t>Внутриэпителиальный</a:t>
            </a:r>
            <a:r>
              <a:rPr lang="ru-RU" sz="2400" dirty="0"/>
              <a:t>  </a:t>
            </a:r>
            <a:r>
              <a:rPr lang="ru-RU" sz="2400" dirty="0" err="1"/>
              <a:t>невус</a:t>
            </a:r>
            <a:r>
              <a:rPr lang="ru-RU" sz="2400" dirty="0"/>
              <a:t>-родинка, </a:t>
            </a:r>
            <a:r>
              <a:rPr lang="ru-RU" sz="2400" dirty="0" err="1"/>
              <a:t>папилломатозный</a:t>
            </a:r>
            <a:r>
              <a:rPr lang="ru-RU" sz="2400" dirty="0"/>
              <a:t> </a:t>
            </a:r>
            <a:r>
              <a:rPr lang="ru-RU" sz="2400" dirty="0" err="1"/>
              <a:t>невус</a:t>
            </a:r>
            <a:r>
              <a:rPr lang="ru-RU" sz="2400" dirty="0"/>
              <a:t>, Гало-</a:t>
            </a:r>
            <a:r>
              <a:rPr lang="ru-RU" sz="2400" dirty="0" err="1"/>
              <a:t>невус</a:t>
            </a:r>
            <a:r>
              <a:rPr lang="ru-RU" sz="2400" dirty="0"/>
              <a:t>, </a:t>
            </a:r>
            <a:r>
              <a:rPr lang="ru-RU" sz="2400" dirty="0" err="1"/>
              <a:t>внутридермальный</a:t>
            </a:r>
            <a:r>
              <a:rPr lang="ru-RU" sz="2400" dirty="0"/>
              <a:t> </a:t>
            </a:r>
            <a:r>
              <a:rPr lang="ru-RU" sz="2400" dirty="0" err="1"/>
              <a:t>невус</a:t>
            </a:r>
            <a:r>
              <a:rPr lang="ru-RU" sz="2400" dirty="0"/>
              <a:t>-родимое пятно, монгольское пятно)</a:t>
            </a:r>
          </a:p>
        </p:txBody>
      </p:sp>
    </p:spTree>
    <p:extLst>
      <p:ext uri="{BB962C8B-B14F-4D97-AF65-F5344CB8AC3E}">
        <p14:creationId xmlns:p14="http://schemas.microsoft.com/office/powerpoint/2010/main" val="102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Облигатный </a:t>
            </a:r>
            <a:r>
              <a:rPr lang="ru-RU" dirty="0" err="1"/>
              <a:t>предрак</a:t>
            </a:r>
            <a:r>
              <a:rPr lang="ru-RU" dirty="0"/>
              <a:t> </a:t>
            </a:r>
            <a:r>
              <a:rPr lang="ru-RU" dirty="0" smtClean="0"/>
              <a:t>кожи. </a:t>
            </a:r>
            <a:br>
              <a:rPr lang="ru-RU" dirty="0" smtClean="0"/>
            </a:br>
            <a:r>
              <a:rPr lang="ru-RU" dirty="0" smtClean="0"/>
              <a:t>Пигментная </a:t>
            </a:r>
            <a:r>
              <a:rPr lang="ru-RU" dirty="0"/>
              <a:t>ксеродерма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2029868"/>
            <a:ext cx="6096000" cy="26673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ts val="1417"/>
              </a:spcBef>
              <a:buSzPct val="45000"/>
              <a:defRPr/>
            </a:pPr>
            <a:r>
              <a:rPr lang="ru-RU" sz="2400" dirty="0"/>
              <a:t>Наследственное </a:t>
            </a:r>
            <a:r>
              <a:rPr lang="ru-RU" sz="2400" dirty="0"/>
              <a:t>заболевание кожи- повышенная чувствительность к </a:t>
            </a:r>
            <a:r>
              <a:rPr lang="ru-RU" sz="2400" dirty="0"/>
              <a:t>УФО. </a:t>
            </a:r>
            <a:endParaRPr lang="ru-RU" sz="2400" dirty="0"/>
          </a:p>
          <a:p>
            <a:pPr lvl="0" algn="just">
              <a:spcBef>
                <a:spcPts val="1417"/>
              </a:spcBef>
              <a:buSzPct val="45000"/>
              <a:defRPr/>
            </a:pPr>
            <a:r>
              <a:rPr lang="ru-RU" sz="2400" dirty="0"/>
              <a:t>Встречается редко, наследуется по  аутосомно-доминантному типу.</a:t>
            </a:r>
          </a:p>
          <a:p>
            <a:pPr lvl="0" algn="just">
              <a:spcBef>
                <a:spcPts val="1417"/>
              </a:spcBef>
              <a:buSzPct val="45000"/>
              <a:defRPr/>
            </a:pPr>
            <a:r>
              <a:rPr lang="ru-RU" sz="2400" dirty="0" err="1"/>
              <a:t>Малигнизируется</a:t>
            </a:r>
            <a:r>
              <a:rPr lang="ru-RU" sz="2400" dirty="0"/>
              <a:t> </a:t>
            </a:r>
            <a:r>
              <a:rPr lang="ru-RU" sz="2400" dirty="0"/>
              <a:t>в меланому или плоскоклеточный рак </a:t>
            </a:r>
            <a:r>
              <a:rPr lang="ru-RU" sz="2400" dirty="0"/>
              <a:t>кожи</a:t>
            </a:r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554163"/>
            <a:ext cx="3243263" cy="475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7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Облигатный </a:t>
            </a:r>
            <a:r>
              <a:rPr lang="ru-RU" dirty="0" err="1"/>
              <a:t>предрак</a:t>
            </a:r>
            <a:r>
              <a:rPr lang="ru-RU" dirty="0"/>
              <a:t>: меланоз </a:t>
            </a:r>
            <a:r>
              <a:rPr lang="ru-RU" dirty="0" err="1"/>
              <a:t>Дюбрейя</a:t>
            </a:r>
            <a:endParaRPr lang="ru-RU" dirty="0"/>
          </a:p>
        </p:txBody>
      </p:sp>
      <p:pic>
        <p:nvPicPr>
          <p:cNvPr id="4" name="Picture 7" descr="М дюб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/>
          <a:stretch/>
        </p:blipFill>
        <p:spPr>
          <a:xfrm>
            <a:off x="838200" y="1958823"/>
            <a:ext cx="4564459" cy="35097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1218" r="2984"/>
          <a:stretch/>
        </p:blipFill>
        <p:spPr bwMode="auto">
          <a:xfrm>
            <a:off x="6491523" y="2165047"/>
            <a:ext cx="4862277" cy="309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4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Облигатные </a:t>
            </a:r>
            <a:r>
              <a:rPr lang="ru-RU" dirty="0" err="1" smtClean="0"/>
              <a:t>предраки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Меланомоопасные</a:t>
            </a:r>
            <a:r>
              <a:rPr lang="ru-RU" dirty="0" smtClean="0"/>
              <a:t> </a:t>
            </a:r>
            <a:r>
              <a:rPr lang="ru-RU" dirty="0" err="1"/>
              <a:t>невусы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164" y="1611868"/>
            <a:ext cx="4449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Пограничный пигментный </a:t>
            </a:r>
            <a:r>
              <a:rPr lang="ru-RU" sz="2400" dirty="0" err="1" smtClean="0"/>
              <a:t>невус</a:t>
            </a:r>
            <a:endParaRPr lang="ru-RU" sz="2400" dirty="0"/>
          </a:p>
        </p:txBody>
      </p:sp>
      <p:pic>
        <p:nvPicPr>
          <p:cNvPr id="5" name="Объект 6" descr="Пограничный пигментный невус (ППН) - признаки, причины, симптомы, лечение и  профилактика - iDoctor.kz"/>
          <p:cNvPicPr>
            <a:picLocks noGrp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22825" r="28711" b="25645"/>
          <a:stretch/>
        </p:blipFill>
        <p:spPr bwMode="auto">
          <a:xfrm>
            <a:off x="902386" y="3822054"/>
            <a:ext cx="3390900" cy="2178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33453" r="-504" b="18943"/>
          <a:stretch/>
        </p:blipFill>
        <p:spPr bwMode="auto">
          <a:xfrm>
            <a:off x="902386" y="2295501"/>
            <a:ext cx="3390900" cy="130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3454" y="1611867"/>
            <a:ext cx="1884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Синий </a:t>
            </a:r>
            <a:r>
              <a:rPr lang="ru-RU" sz="2400" dirty="0" err="1"/>
              <a:t>невус</a:t>
            </a: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29" y="2404416"/>
            <a:ext cx="45545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Облигатные </a:t>
            </a:r>
            <a:r>
              <a:rPr lang="ru-RU" dirty="0" err="1" smtClean="0"/>
              <a:t>предраки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err="1"/>
              <a:t>М</a:t>
            </a:r>
            <a:r>
              <a:rPr lang="ru-RU" dirty="0" err="1" smtClean="0"/>
              <a:t>еланомоопасные</a:t>
            </a:r>
            <a:r>
              <a:rPr lang="ru-RU" dirty="0" smtClean="0"/>
              <a:t> </a:t>
            </a:r>
            <a:r>
              <a:rPr lang="ru-RU" dirty="0" err="1"/>
              <a:t>невусы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0968" y="1701284"/>
            <a:ext cx="1667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невус</a:t>
            </a:r>
            <a:r>
              <a:rPr lang="ru-RU" sz="2800" dirty="0"/>
              <a:t> </a:t>
            </a:r>
            <a:r>
              <a:rPr lang="ru-RU" sz="2800" dirty="0" err="1"/>
              <a:t>Ота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51808" y="1701284"/>
            <a:ext cx="4726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гигантский пигментный </a:t>
            </a:r>
            <a:r>
              <a:rPr lang="ru-RU" sz="2800" dirty="0" err="1"/>
              <a:t>невус</a:t>
            </a:r>
            <a:endParaRPr lang="ru-RU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2595563"/>
            <a:ext cx="4812949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95563"/>
            <a:ext cx="4914105" cy="328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Факультативные </a:t>
            </a:r>
            <a:r>
              <a:rPr lang="ru-RU" dirty="0" err="1"/>
              <a:t>предраки</a:t>
            </a:r>
            <a:r>
              <a:rPr lang="ru-RU" dirty="0"/>
              <a:t> </a:t>
            </a:r>
            <a:r>
              <a:rPr lang="ru-RU" dirty="0" smtClean="0"/>
              <a:t>меланомы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744533"/>
            <a:ext cx="538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Папилломатозный</a:t>
            </a:r>
            <a:r>
              <a:rPr lang="ru-RU" sz="2400" dirty="0"/>
              <a:t> бородавчатый </a:t>
            </a:r>
            <a:r>
              <a:rPr lang="ru-RU" sz="2400" dirty="0" err="1"/>
              <a:t>невус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29257" y="1744532"/>
            <a:ext cx="2739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Монгольское пятно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6" y="2502932"/>
            <a:ext cx="3492847" cy="356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71" y="3020126"/>
            <a:ext cx="5121121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Факультативный </a:t>
            </a:r>
            <a:r>
              <a:rPr lang="ru-RU" dirty="0" err="1"/>
              <a:t>предрак</a:t>
            </a:r>
            <a:r>
              <a:rPr lang="ru-RU" dirty="0"/>
              <a:t> меланомы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26" y="913755"/>
            <a:ext cx="3755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Bef>
                <a:spcPts val="1417"/>
              </a:spcBef>
              <a:buSzPct val="45000"/>
            </a:pPr>
            <a:r>
              <a:rPr lang="ru-RU" sz="2400" b="1" dirty="0" err="1"/>
              <a:t>Внутридермальный</a:t>
            </a:r>
            <a:r>
              <a:rPr lang="ru-RU" sz="2400" b="1" dirty="0"/>
              <a:t> </a:t>
            </a:r>
            <a:r>
              <a:rPr lang="ru-RU" sz="2400" b="1" dirty="0" err="1"/>
              <a:t>невус</a:t>
            </a:r>
            <a:r>
              <a:rPr lang="ru-RU" sz="240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826" y="1265625"/>
            <a:ext cx="82644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Bef>
                <a:spcPts val="1417"/>
              </a:spcBef>
              <a:buSzPct val="45000"/>
            </a:pPr>
            <a:r>
              <a:rPr lang="ru-RU" sz="1900" dirty="0"/>
              <a:t>Поверхность мягкая при легком надавливании; цвет однородный, не изменяется со временем; границы родинки четкие, яркие и ровные; воспаления под родинкой или около нее не наблюдается. Чаще всего </a:t>
            </a:r>
            <a:r>
              <a:rPr lang="ru-RU" sz="1900" dirty="0" err="1"/>
              <a:t>невус</a:t>
            </a:r>
            <a:r>
              <a:rPr lang="ru-RU" sz="1900" dirty="0"/>
              <a:t> внешним видом напоминает круглую бородавку, которая выпячивается из кожного покрова (плоская). Иногда новообразование может иметь форму ежевики (округлое бугристое «тело» крепится к коже небольшой тонкой ножкой). На теле </a:t>
            </a:r>
            <a:r>
              <a:rPr lang="ru-RU" sz="1900" dirty="0" err="1"/>
              <a:t>внутридермальная</a:t>
            </a:r>
            <a:r>
              <a:rPr lang="ru-RU" sz="1900" dirty="0"/>
              <a:t> родинка может быть одна или несколько. При наличии нескольких </a:t>
            </a:r>
            <a:r>
              <a:rPr lang="ru-RU" sz="1900" dirty="0" err="1"/>
              <a:t>невусов</a:t>
            </a:r>
            <a:r>
              <a:rPr lang="ru-RU" sz="1900" dirty="0"/>
              <a:t> расположится они могут в разных местах или локализоваться все в одном. По размерам такие родимые пятна могут колебаться от 0,2 до 1-2 см. Оттенок родинок также разный: от черного до светло-коричневого или бордового. Депигментированной </a:t>
            </a:r>
            <a:r>
              <a:rPr lang="ru-RU" sz="1900" dirty="0" err="1"/>
              <a:t>внутридермальной</a:t>
            </a:r>
            <a:r>
              <a:rPr lang="ru-RU" sz="1900" dirty="0"/>
              <a:t> родинкой называют те </a:t>
            </a:r>
            <a:r>
              <a:rPr lang="ru-RU" sz="1900" dirty="0" err="1"/>
              <a:t>невусы</a:t>
            </a:r>
            <a:r>
              <a:rPr lang="ru-RU" sz="1900" dirty="0"/>
              <a:t>, которые практически не имеют окраски, белесые или бесцветные. Рассматривая их можно увидеть сетку капилляров или небольшие вкрапления темного коричневатого цвета. С течением времени </a:t>
            </a:r>
            <a:r>
              <a:rPr lang="ru-RU" sz="1900" dirty="0" err="1"/>
              <a:t>невус</a:t>
            </a:r>
            <a:r>
              <a:rPr lang="ru-RU" sz="1900" dirty="0"/>
              <a:t> может изменять свои размеры и цвет. Чаще всего родинки располагаются в области шеи, подмышек, паховых складках, под молочными железами. С наименьшей вероятностью такие пигментные родимые пятна располагаются на руках, ногах, спине или животе.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74" y="1651779"/>
            <a:ext cx="3560242" cy="20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74" y="4235669"/>
            <a:ext cx="3560241" cy="237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4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Ведущие признаки меланомы (правило ФИГАРО)</a:t>
            </a:r>
          </a:p>
        </p:txBody>
      </p:sp>
      <p:sp>
        <p:nvSpPr>
          <p:cNvPr id="4" name="Объект 4"/>
          <p:cNvSpPr>
            <a:spLocks noGrp="1"/>
          </p:cNvSpPr>
          <p:nvPr>
            <p:ph sz="half" idx="1"/>
          </p:nvPr>
        </p:nvSpPr>
        <p:spPr>
          <a:xfrm>
            <a:off x="287784" y="1144588"/>
            <a:ext cx="6798816" cy="52371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 eaLnBrk="1" hangingPunct="1">
              <a:buNone/>
              <a:defRPr/>
            </a:pPr>
            <a:r>
              <a:rPr lang="ru-RU" sz="2400" b="1" dirty="0"/>
              <a:t>Форма</a:t>
            </a:r>
            <a:r>
              <a:rPr lang="ru-RU" sz="2400" dirty="0"/>
              <a:t> выпуклая, приподнята над уровнем </a:t>
            </a:r>
            <a:r>
              <a:rPr lang="ru-RU" sz="2400" dirty="0" smtClean="0"/>
              <a:t>кожи </a:t>
            </a:r>
            <a:endParaRPr lang="ru-RU" sz="2400" dirty="0"/>
          </a:p>
          <a:p>
            <a:pPr marL="0" indent="0" algn="just" eaLnBrk="1" hangingPunct="1">
              <a:buNone/>
              <a:defRPr/>
            </a:pPr>
            <a:r>
              <a:rPr lang="ru-RU" sz="2400" b="1" dirty="0"/>
              <a:t>Изменение</a:t>
            </a:r>
            <a:r>
              <a:rPr lang="ru-RU" sz="2400" dirty="0"/>
              <a:t> размеров, </a:t>
            </a:r>
            <a:r>
              <a:rPr lang="ru-RU" sz="2400" dirty="0" smtClean="0"/>
              <a:t>консистенции. ускорение роста. </a:t>
            </a:r>
            <a:r>
              <a:rPr lang="ru-RU" sz="2400" dirty="0"/>
              <a:t>Появление </a:t>
            </a:r>
            <a:r>
              <a:rPr lang="ru-RU" sz="2400" dirty="0" smtClean="0"/>
              <a:t>зуда, жжения, покалывания, болезненности, </a:t>
            </a:r>
            <a:r>
              <a:rPr lang="ru-RU" sz="2400" dirty="0" err="1" smtClean="0"/>
              <a:t>мокнутия</a:t>
            </a:r>
            <a:r>
              <a:rPr lang="ru-RU" sz="2400" dirty="0" smtClean="0"/>
              <a:t>, </a:t>
            </a:r>
            <a:r>
              <a:rPr lang="ru-RU" sz="2400" dirty="0"/>
              <a:t>бугристости</a:t>
            </a:r>
            <a:r>
              <a:rPr lang="ru-RU" sz="2400" dirty="0" smtClean="0"/>
              <a:t>, трещин, изъязвления  </a:t>
            </a:r>
            <a:r>
              <a:rPr lang="ru-RU" sz="2400" dirty="0"/>
              <a:t>на </a:t>
            </a:r>
            <a:r>
              <a:rPr lang="ru-RU" sz="2400" dirty="0" smtClean="0"/>
              <a:t>поверхности.</a:t>
            </a:r>
            <a:endParaRPr lang="ru-RU" sz="2400" dirty="0"/>
          </a:p>
          <a:p>
            <a:pPr marL="0" indent="0" algn="just" eaLnBrk="1" hangingPunct="1">
              <a:buNone/>
              <a:defRPr/>
            </a:pPr>
            <a:r>
              <a:rPr lang="ru-RU" sz="2400" b="1" dirty="0"/>
              <a:t>Границы</a:t>
            </a:r>
            <a:r>
              <a:rPr lang="ru-RU" sz="2400" dirty="0"/>
              <a:t> неправильные, края </a:t>
            </a:r>
            <a:r>
              <a:rPr lang="ru-RU" sz="2400" dirty="0" smtClean="0"/>
              <a:t>изрезанные </a:t>
            </a:r>
            <a:endParaRPr lang="ru-RU" sz="2400" dirty="0"/>
          </a:p>
          <a:p>
            <a:pPr marL="0" indent="0" algn="just" eaLnBrk="1" hangingPunct="1">
              <a:buNone/>
              <a:defRPr/>
            </a:pPr>
            <a:r>
              <a:rPr lang="ru-RU" sz="2400" b="1" dirty="0" err="1" smtClean="0"/>
              <a:t>Ассиметрия</a:t>
            </a:r>
            <a:r>
              <a:rPr lang="ru-RU" sz="2400" dirty="0" smtClean="0"/>
              <a:t> </a:t>
            </a:r>
            <a:endParaRPr lang="ru-RU" sz="2400" dirty="0"/>
          </a:p>
          <a:p>
            <a:pPr marL="0" indent="0" algn="just" eaLnBrk="1" hangingPunct="1">
              <a:buNone/>
              <a:defRPr/>
            </a:pPr>
            <a:r>
              <a:rPr lang="ru-RU" sz="2400" b="1" dirty="0"/>
              <a:t>Размеры</a:t>
            </a:r>
            <a:r>
              <a:rPr lang="ru-RU" sz="2400" dirty="0"/>
              <a:t> крупные /более 6 мм/; </a:t>
            </a:r>
          </a:p>
          <a:p>
            <a:pPr marL="0" indent="0" algn="just" eaLnBrk="1" hangingPunct="1">
              <a:buNone/>
              <a:defRPr/>
            </a:pPr>
            <a:r>
              <a:rPr lang="ru-RU" sz="2400" b="1" dirty="0"/>
              <a:t>Окраска </a:t>
            </a:r>
            <a:r>
              <a:rPr lang="ru-RU" sz="2400" dirty="0"/>
              <a:t>неравномерная, беспорядочно расположенные коричневые, черные, серые, розовые, белые </a:t>
            </a:r>
            <a:r>
              <a:rPr lang="ru-RU" sz="2400" dirty="0" smtClean="0"/>
              <a:t>включения. Исчезновение кожного рисунка. Блестящая глянцевая поверхность. </a:t>
            </a:r>
            <a:r>
              <a:rPr lang="ru-RU" sz="2400" dirty="0"/>
              <a:t>Появление </a:t>
            </a:r>
            <a:r>
              <a:rPr lang="ru-RU" sz="2400" dirty="0" smtClean="0"/>
              <a:t>красноты вокруг образования</a:t>
            </a:r>
            <a:endParaRPr lang="ru-RU" sz="2400" dirty="0"/>
          </a:p>
          <a:p>
            <a:pPr eaLnBrk="1" hangingPunct="1">
              <a:defRPr/>
            </a:pPr>
            <a:endParaRPr lang="ru-RU" sz="1800" dirty="0"/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2174875"/>
            <a:ext cx="39814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8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Атерома (из сальных желез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22" y="2434459"/>
            <a:ext cx="64865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1525588"/>
            <a:ext cx="29511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4446588"/>
            <a:ext cx="29511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7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427038"/>
            <a:ext cx="9567862" cy="632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Клиническая классификация первичной меланомы </a:t>
            </a:r>
            <a:r>
              <a:rPr lang="ru-RU" dirty="0" smtClean="0"/>
              <a:t>кожи</a:t>
            </a:r>
            <a:endParaRPr lang="ru-RU" dirty="0"/>
          </a:p>
        </p:txBody>
      </p:sp>
      <p:sp>
        <p:nvSpPr>
          <p:cNvPr id="5" name="Объект 7"/>
          <p:cNvSpPr>
            <a:spLocks noGrp="1"/>
          </p:cNvSpPr>
          <p:nvPr>
            <p:ph idx="1"/>
          </p:nvPr>
        </p:nvSpPr>
        <p:spPr>
          <a:xfrm>
            <a:off x="1589848" y="1714500"/>
            <a:ext cx="9192452" cy="29415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08000" indent="0" algn="just">
              <a:buNone/>
            </a:pPr>
            <a:r>
              <a:rPr lang="ru-RU" sz="2400" dirty="0" smtClean="0"/>
              <a:t>•  Поверхностно-распространяющаяся меланома</a:t>
            </a:r>
          </a:p>
          <a:p>
            <a:pPr marL="108000" indent="0" algn="just">
              <a:buNone/>
            </a:pPr>
            <a:r>
              <a:rPr lang="ru-RU" sz="2400" dirty="0" smtClean="0"/>
              <a:t>•  Лентиго-меланома</a:t>
            </a:r>
          </a:p>
          <a:p>
            <a:pPr marL="108000" indent="0" algn="just">
              <a:buNone/>
            </a:pPr>
            <a:r>
              <a:rPr lang="ru-RU" sz="2400" dirty="0" smtClean="0"/>
              <a:t>•  Узловая меланома</a:t>
            </a:r>
          </a:p>
          <a:p>
            <a:pPr marL="108000" indent="0" algn="just">
              <a:buNone/>
            </a:pPr>
            <a:r>
              <a:rPr lang="ru-RU" sz="2400" dirty="0" smtClean="0"/>
              <a:t>•  </a:t>
            </a:r>
            <a:r>
              <a:rPr lang="ru-RU" sz="2400" dirty="0" err="1" smtClean="0"/>
              <a:t>Акрально-лентигинозная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smtClean="0"/>
              <a:t>поражает дистальные области конечностей).</a:t>
            </a:r>
          </a:p>
          <a:p>
            <a:pPr marL="108000" indent="0" algn="just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2845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Поверхностно-распространяющаяся меланома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" y="1005709"/>
            <a:ext cx="7723165" cy="581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составляет около 70% случаев меланомы кожи и имеет относительно благоприятный прогноз, что связано с присутствием 2 фаз в ее развитии. Для фазы радиального роста характерен низкий потенциал метастазирования (II уровень инвазии по Кларку), и она может продолжаться в течение нескольких лет. Затем меланома переходит в фазу вертикального роста, которая характеризуется инвазией клеток опухоли в ретикулярный и подкожно-жировой слои и высоким потенциалом метастазирования.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Поверхностно-распространяющаяся форма меланомы развивается на внешне неизмененной коже –</a:t>
            </a:r>
            <a:r>
              <a:rPr lang="ru-RU" sz="2000" dirty="0" err="1"/>
              <a:t>de</a:t>
            </a:r>
            <a:r>
              <a:rPr lang="ru-RU" sz="2000" dirty="0"/>
              <a:t> </a:t>
            </a:r>
            <a:r>
              <a:rPr lang="ru-RU" sz="2000" dirty="0" err="1"/>
              <a:t>novo</a:t>
            </a:r>
            <a:r>
              <a:rPr lang="ru-RU" sz="2000" dirty="0"/>
              <a:t> или на фоне пигментного </a:t>
            </a:r>
            <a:r>
              <a:rPr lang="ru-RU" sz="2000" dirty="0" err="1"/>
              <a:t>невуса</a:t>
            </a:r>
            <a:r>
              <a:rPr lang="ru-RU" sz="2000" dirty="0"/>
              <a:t> в виде небольшого плоского узелка темного, почти черного цвета, диаметром 1-3 мм, с постепенным развитием уплотнения и изменением границ; поверхность его становится неровной, очертания неправильными, легко травмируется и кровоточит. Нередко рост опухоли сопровождается субъективными ощущениями в виде зуда и дискомфорта ("ощущения опухоли"). Картина поверхностно-распространяющейся меланомы кожи лучше всего описывается классической аббревиатурой ABCDE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4" y="1991325"/>
            <a:ext cx="4361793" cy="14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22" y="4109545"/>
            <a:ext cx="2899478" cy="229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малигнизации </a:t>
            </a:r>
            <a:r>
              <a:rPr lang="ru-RU" dirty="0" err="1" smtClean="0"/>
              <a:t>невусов</a:t>
            </a:r>
            <a:r>
              <a:rPr lang="ru-RU" dirty="0"/>
              <a:t> </a:t>
            </a:r>
            <a:r>
              <a:rPr lang="en-US" dirty="0"/>
              <a:t>ABCDE</a:t>
            </a:r>
            <a:endParaRPr lang="ru-RU" dirty="0"/>
          </a:p>
        </p:txBody>
      </p:sp>
      <p:sp>
        <p:nvSpPr>
          <p:cNvPr id="4" name="Объект 4"/>
          <p:cNvSpPr>
            <a:spLocks noGrp="1"/>
          </p:cNvSpPr>
          <p:nvPr>
            <p:ph sz="half" idx="1"/>
          </p:nvPr>
        </p:nvSpPr>
        <p:spPr>
          <a:xfrm>
            <a:off x="359792" y="963068"/>
            <a:ext cx="5355208" cy="536153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A </a:t>
            </a:r>
            <a:r>
              <a:rPr lang="ru-RU" sz="2000" dirty="0" smtClean="0"/>
              <a:t>– </a:t>
            </a:r>
            <a:r>
              <a:rPr lang="ru-RU" sz="2000" b="1" dirty="0" smtClean="0"/>
              <a:t>Асимметрия</a:t>
            </a:r>
            <a:r>
              <a:rPr lang="ru-RU" sz="2000" dirty="0" smtClean="0"/>
              <a:t> (</a:t>
            </a:r>
            <a:r>
              <a:rPr lang="ru-RU" sz="2000" dirty="0" err="1" smtClean="0"/>
              <a:t>asymmetry</a:t>
            </a:r>
            <a:r>
              <a:rPr lang="ru-RU" sz="2000" dirty="0" smtClean="0"/>
              <a:t>)-Если одна половина родинки на вид сильно отличается от другой </a:t>
            </a:r>
          </a:p>
          <a:p>
            <a:pPr algn="just"/>
            <a:r>
              <a:rPr lang="ru-RU" sz="2000" b="1" dirty="0" smtClean="0"/>
              <a:t>B – неправильные границы </a:t>
            </a:r>
            <a:r>
              <a:rPr lang="ru-RU" sz="2000" dirty="0" smtClean="0"/>
              <a:t>(</a:t>
            </a:r>
            <a:r>
              <a:rPr lang="ru-RU" sz="2000" dirty="0" err="1" smtClean="0"/>
              <a:t>border</a:t>
            </a:r>
            <a:r>
              <a:rPr lang="ru-RU" sz="2000" dirty="0" smtClean="0"/>
              <a:t> </a:t>
            </a:r>
            <a:r>
              <a:rPr lang="ru-RU" sz="2000" dirty="0" err="1" smtClean="0"/>
              <a:t>irregularity</a:t>
            </a:r>
            <a:r>
              <a:rPr lang="ru-RU" sz="2000" dirty="0" smtClean="0"/>
              <a:t>) Если границы родинки очерчены нечетко или неравномерно, если они размыты </a:t>
            </a:r>
          </a:p>
          <a:p>
            <a:pPr algn="just"/>
            <a:r>
              <a:rPr lang="ru-RU" sz="2000" b="1" dirty="0" smtClean="0"/>
              <a:t>C – цвет (</a:t>
            </a:r>
            <a:r>
              <a:rPr lang="ru-RU" sz="2000" b="1" dirty="0" err="1" smtClean="0"/>
              <a:t>color</a:t>
            </a:r>
            <a:r>
              <a:rPr lang="ru-RU" sz="2000" b="1" dirty="0" smtClean="0"/>
              <a:t>) </a:t>
            </a:r>
            <a:r>
              <a:rPr lang="ru-RU" sz="2000" dirty="0" smtClean="0"/>
              <a:t>Разноцветные или очень темные родинки также характерны для меланомы.</a:t>
            </a:r>
          </a:p>
          <a:p>
            <a:pPr algn="just"/>
            <a:r>
              <a:rPr lang="ru-RU" sz="2000" b="1" dirty="0" smtClean="0"/>
              <a:t>D – диаметр (</a:t>
            </a:r>
            <a:r>
              <a:rPr lang="ru-RU" sz="2000" b="1" dirty="0" err="1" smtClean="0"/>
              <a:t>diameter</a:t>
            </a:r>
            <a:r>
              <a:rPr lang="ru-RU" sz="2000" b="1" dirty="0" smtClean="0"/>
              <a:t>) </a:t>
            </a:r>
            <a:r>
              <a:rPr lang="ru-RU" sz="2000" dirty="0" smtClean="0"/>
              <a:t>Родинки, которые больше шести миллиметров диаметром, заслуживают особого внимания.</a:t>
            </a:r>
          </a:p>
          <a:p>
            <a:pPr algn="just"/>
            <a:r>
              <a:rPr lang="ru-RU" sz="2000" b="1" dirty="0" smtClean="0"/>
              <a:t>E – изменения (</a:t>
            </a:r>
            <a:r>
              <a:rPr lang="ru-RU" sz="2000" b="1" dirty="0" err="1" smtClean="0"/>
              <a:t>evolution</a:t>
            </a:r>
            <a:r>
              <a:rPr lang="ru-RU" sz="2000" b="1" dirty="0" smtClean="0"/>
              <a:t>) </a:t>
            </a:r>
            <a:r>
              <a:rPr lang="ru-RU" sz="2000" dirty="0" smtClean="0"/>
              <a:t>родинка  изменила размер, цвет или очертания</a:t>
            </a:r>
            <a:endParaRPr lang="ru-RU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62" y="1790701"/>
            <a:ext cx="5750738" cy="367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Узловая (</a:t>
            </a:r>
            <a:r>
              <a:rPr lang="ru-RU" dirty="0" err="1"/>
              <a:t>нодулярная</a:t>
            </a:r>
            <a:r>
              <a:rPr lang="ru-RU" dirty="0"/>
              <a:t>) </a:t>
            </a:r>
            <a:r>
              <a:rPr lang="ru-RU" dirty="0" smtClean="0"/>
              <a:t>меланома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138754"/>
            <a:ext cx="112395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 algn="just">
              <a:buNone/>
            </a:pPr>
            <a:r>
              <a:rPr lang="ru-RU" sz="2000" dirty="0"/>
              <a:t>характеризуется первично вертикальным ростом и считается самым неблагоприятным в плане прогноза типом опухоли. Узловой вариант меланомы представлен плотным узлом с бугристой поверхностью различных размеров, поверхность ее изъязвляется, кровоточит покрывается корками. Очаг поражения на ранних стадиях имеет размеры 1—3 см, в дальнейшем он может увеличиваться. Форма правильная, овальная или круглая, с четкими границами. С течением времени поверхность опухоли может изъязвляться и покрываться кровянистыми корками. Нередко вокруг меланомы возникают черные узелки (метастатические очаги). Цвет узловой меланомы однородный (темно-синий, черный или свинцово-серый). Локализуется в основном на участках тела, сравнительно редко подвергающихся действию солнечных лучей. У женщин данные меланомы часто обнаруживаются на голенях. Правило ABCDE неприменимо для меланомы малых размеров (менее 0,5 см), а также для узловой меланомы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2" y="4616629"/>
            <a:ext cx="54133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16628"/>
            <a:ext cx="46482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8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490"/>
            <a:ext cx="10515600" cy="779463"/>
          </a:xfrm>
        </p:spPr>
        <p:txBody>
          <a:bodyPr/>
          <a:lstStyle/>
          <a:p>
            <a:pPr algn="ctr"/>
            <a:r>
              <a:rPr lang="ru-RU" dirty="0"/>
              <a:t>Лентиго-меланома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650" y="770963"/>
            <a:ext cx="116967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2 фазы роста: фаза радиального роста  длится  10 лет и более. Условно можно выделить 2 стадии в фазе радиального роста: 1-я стадия не является инвазивной и соответствует злокачественному </a:t>
            </a:r>
            <a:r>
              <a:rPr lang="ru-RU" dirty="0" err="1"/>
              <a:t>лентигооблигатному</a:t>
            </a:r>
            <a:r>
              <a:rPr lang="ru-RU" dirty="0"/>
              <a:t> </a:t>
            </a:r>
            <a:r>
              <a:rPr lang="ru-RU" dirty="0" err="1"/>
              <a:t>предраку</a:t>
            </a:r>
            <a:r>
              <a:rPr lang="ru-RU" dirty="0"/>
              <a:t>. Далее начинается инвазивный рост и переход злокачественного лентиго в лентиго-меланому; скорость инвазии в данном случае менее выражена, чем при меланоме поверхностно распространяющегося типа. Вертикальный рост в глубину дермы и подкожно-жирового слоя характерен и для лентиго-меланомы, однако может реализоваться в течение ряда лет, а не месяцев, как при меланоме поверхностно-распространяющегося типа, что объясняет отсутствие заметных изменений в биологическом течении опухоли и низкий риск развития метастазов. Прогноз при этой форме меланомы более благоприятный, чем при поверхностно распространяющейся.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данной формы меланомы характерно наличие папулы или узла на фоне плоского пятна. Размеры опухоли — от 3 до 20 см и более. Очаг поражения имеет неправильную форму, напоминающую географическую карту с «заливами» и «</a:t>
            </a:r>
            <a:r>
              <a:rPr lang="ru-RU" dirty="0" err="1"/>
              <a:t>полуостровками</a:t>
            </a:r>
            <a:r>
              <a:rPr lang="ru-RU" dirty="0"/>
              <a:t>», неровные </a:t>
            </a:r>
            <a:r>
              <a:rPr lang="ru-RU" dirty="0" err="1"/>
              <a:t>границы.Цвет</a:t>
            </a:r>
            <a:r>
              <a:rPr lang="ru-RU" dirty="0"/>
              <a:t> неравномерный (различные оттенки коричневого и черного, причудливые черные кляксы на коричневом фоне). Папулы и узлы имеют синие, черные или розовые оттенки. Локализуется чаще на открытых участках кожи (лицо, шея, предплечья, тыльная поверхность кистей).</a:t>
            </a:r>
          </a:p>
          <a:p>
            <a:pPr algn="just"/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0" y="4776587"/>
            <a:ext cx="4676830" cy="195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8666"/>
            <a:ext cx="2643516" cy="19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Акрально-лентигинозная</a:t>
            </a:r>
            <a:r>
              <a:rPr lang="ru-RU" dirty="0" smtClean="0"/>
              <a:t> меланома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397675"/>
            <a:ext cx="50029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локализуется на дистальных участках конечностей – коже  кистей и стоп, в области ногтевого ложа и </a:t>
            </a:r>
            <a:r>
              <a:rPr lang="ru-RU" sz="2400" dirty="0" err="1"/>
              <a:t>проксима-льного</a:t>
            </a:r>
            <a:r>
              <a:rPr lang="ru-RU" sz="2400" dirty="0"/>
              <a:t> околоногтевого валика. Для нее свойственна </a:t>
            </a:r>
            <a:r>
              <a:rPr lang="ru-RU" sz="2400" dirty="0" err="1"/>
              <a:t>двухфазность</a:t>
            </a:r>
            <a:r>
              <a:rPr lang="ru-RU" sz="2400" dirty="0"/>
              <a:t>  развития: фаза горизонтального роста и фаза вертикального инвазивного роста. Этот тип опухоли отличается более агрессивным характером течения, чаще и раньше </a:t>
            </a:r>
            <a:r>
              <a:rPr lang="ru-RU" sz="2400" dirty="0" err="1"/>
              <a:t>метастазирует</a:t>
            </a:r>
            <a:r>
              <a:rPr lang="ru-RU" sz="2400" dirty="0"/>
              <a:t>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28" y="1397675"/>
            <a:ext cx="3437562" cy="215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/>
          <a:stretch/>
        </p:blipFill>
        <p:spPr bwMode="auto">
          <a:xfrm>
            <a:off x="5811584" y="3578110"/>
            <a:ext cx="6108984" cy="255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1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Диагностика меланомы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493788"/>
            <a:ext cx="11544300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 algn="just">
              <a:buNone/>
            </a:pPr>
            <a:r>
              <a:rPr lang="ru-RU" sz="2000" b="1" dirty="0"/>
              <a:t>А) Визуальный осмотр. </a:t>
            </a:r>
            <a:r>
              <a:rPr lang="ru-RU" sz="2000" b="1" dirty="0" err="1"/>
              <a:t>Дерматоскопия</a:t>
            </a:r>
            <a:r>
              <a:rPr lang="ru-RU" sz="2000" b="1" dirty="0"/>
              <a:t>. </a:t>
            </a:r>
            <a:r>
              <a:rPr lang="ru-RU" sz="2000" b="1" dirty="0" err="1"/>
              <a:t>Эпилюминисцентная</a:t>
            </a:r>
            <a:r>
              <a:rPr lang="ru-RU" sz="2000" b="1" dirty="0"/>
              <a:t> микроскопия </a:t>
            </a:r>
            <a:r>
              <a:rPr lang="ru-RU" sz="2000" dirty="0"/>
              <a:t> Обнаружение единственного изменяющегося с течением времени </a:t>
            </a:r>
            <a:r>
              <a:rPr lang="ru-RU" sz="2000" dirty="0" err="1"/>
              <a:t>невуса</a:t>
            </a:r>
            <a:r>
              <a:rPr lang="ru-RU" sz="2000" dirty="0"/>
              <a:t> в определенной топографической области с признаками  злокачественности - неправильная асимметричная форма, неровные фестончатые края, неравномерность окраски и диаметр более 6 мм, исчезновение кожного рисунка(правило </a:t>
            </a:r>
            <a:r>
              <a:rPr lang="en-US" sz="2000" dirty="0"/>
              <a:t>ABCDE</a:t>
            </a:r>
            <a:r>
              <a:rPr lang="ru-RU" sz="2000" dirty="0" smtClean="0"/>
              <a:t>),</a:t>
            </a:r>
          </a:p>
          <a:p>
            <a:pPr marL="108000" indent="0" algn="just">
              <a:buNone/>
            </a:pPr>
            <a:endParaRPr lang="ru-RU" sz="2000" dirty="0"/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b="1" dirty="0">
                <a:solidFill>
                  <a:srgbClr val="4BACC6">
                    <a:lumMod val="75000"/>
                  </a:srgb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Симптом </a:t>
            </a:r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«гадкого утенка</a:t>
            </a:r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»</a:t>
            </a:r>
            <a:r>
              <a:rPr lang="ru-RU" sz="2000" dirty="0" smtClean="0">
                <a:solidFill>
                  <a:srgbClr val="4BACC6">
                    <a:lumMod val="75000"/>
                  </a:srgb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: </a:t>
            </a:r>
            <a:r>
              <a:rPr lang="ru-RU" sz="2000" dirty="0">
                <a:solidFill>
                  <a:srgbClr val="4BACC6">
                    <a:lumMod val="75000"/>
                  </a:srgb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rPr>
              <a:t>явное отличие меланомы от имеющихся множественных  однотипных доброкачественных пигментных новообразований данного пациента.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68" y="3920093"/>
            <a:ext cx="44751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7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Диагностика меланомы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431926"/>
            <a:ext cx="1141095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Б) </a:t>
            </a:r>
            <a:r>
              <a:rPr lang="ru-RU" sz="2000" b="1" dirty="0"/>
              <a:t>цитологическое исследование</a:t>
            </a:r>
            <a:r>
              <a:rPr lang="ru-RU" sz="2000" dirty="0"/>
              <a:t>. Взятие мазков-отпечатков для цитологического исследования осуществляют путем прикладывания сухого обезжиренного предметного стекла к мокнущей или изъязвленной поверхности меланомы. Отпечатки делаются с различных участков опухоли. Если новообразование покрыто корками, то за 1-2 дня до исследования к нему прикладывают салфетку, смоченную нейтральным жиром, после чего корки легко удаляются без </a:t>
            </a:r>
            <a:r>
              <a:rPr lang="ru-RU" sz="2000" dirty="0" err="1"/>
              <a:t>травмирования</a:t>
            </a:r>
            <a:r>
              <a:rPr lang="ru-RU" sz="2000" dirty="0"/>
              <a:t> опухоли. Цитологическое исследование при меланоме является высокоинформативным методом диагностики и совпадает с гистологическим в 97 % случаев. 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В) </a:t>
            </a:r>
            <a:r>
              <a:rPr lang="ru-RU" sz="2000" dirty="0" err="1"/>
              <a:t>эксцизионная</a:t>
            </a:r>
            <a:r>
              <a:rPr lang="ru-RU" sz="2000" dirty="0"/>
              <a:t> биопсия подозрительного пигментного образования с отступом не более 5 мм 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 Г) УЗИ регионарных лимфатических узлов пациентам с 0 - IV стадией в целях выявления метастазов в лимфатические узлы</a:t>
            </a:r>
          </a:p>
          <a:p>
            <a:pPr marL="108000" lvl="0" algn="just" hangingPunct="0">
              <a:spcBef>
                <a:spcPts val="1417"/>
              </a:spcBef>
              <a:buSzPct val="45000"/>
            </a:pPr>
            <a:r>
              <a:rPr lang="ru-RU" sz="2000" dirty="0"/>
              <a:t>Д) КТ органов грудной клетки, брюшной полости и малого таза с целью оценки распространенности опухолевого процесса пациентам с клинической стадией IIA - </a:t>
            </a:r>
            <a:r>
              <a:rPr lang="ru-RU" sz="2000" dirty="0"/>
              <a:t>IV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8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Диагностика </a:t>
            </a:r>
            <a:r>
              <a:rPr lang="ru-RU" dirty="0" smtClean="0"/>
              <a:t>меланомы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700" y="1190105"/>
            <a:ext cx="7658100" cy="519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algn="just">
              <a:spcBef>
                <a:spcPts val="1417"/>
              </a:spcBef>
              <a:buSzPct val="45000"/>
              <a:defRPr/>
            </a:pPr>
            <a:r>
              <a:rPr lang="ru-RU" sz="2000" dirty="0"/>
              <a:t>ПЭТ/КТ обследование  позитронно-эмиссионная  (ПЭТ) и компьютерная  томография (КТ)– проверка всего тела, которая дает точную информацию о распространенности болезни в организме и злокачественных изменениях в костях, тканях и органах. ПЭТ/КТ является наиболее эффективным и точным методом диагностики для пациентов с высокой вероятностью появления метастазов, а также позволяет повторно определить стадию и на ранней стадии диагностировать рецидив опухолей. Развиваясь, меланома может образовать метастазы в головном мозге, легких и печени, поэтому своевременное их обнаружение имеет решающее значение.</a:t>
            </a:r>
          </a:p>
          <a:p>
            <a:pPr marL="108000" lvl="0" algn="just">
              <a:spcBef>
                <a:spcPts val="1417"/>
              </a:spcBef>
              <a:buSzPct val="45000"/>
              <a:defRPr/>
            </a:pPr>
            <a:r>
              <a:rPr lang="ru-RU" sz="2000" dirty="0"/>
              <a:t>ПЭТ/КТ всего тела проводится с введением 18F-фтордезоксиглюкозы – это препарат, который готовится накануне исследования, с учётом индивидуальных особенностей пациента. Диагностика основана на оценке скорости обмена веществ клеток на молекулярном уровне, поэтому позволяет выявить злокачественную опухоль размером от 4-5 мм.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72" y="1190105"/>
            <a:ext cx="3082256" cy="258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01" y="3928624"/>
            <a:ext cx="3282398" cy="271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5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 smtClean="0"/>
              <a:t>Гемангиома</a:t>
            </a:r>
            <a:r>
              <a:rPr lang="ru-RU" b="1" dirty="0"/>
              <a:t> и </a:t>
            </a:r>
            <a:r>
              <a:rPr lang="ru-RU" b="1" dirty="0" err="1"/>
              <a:t>Кератома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2278063"/>
            <a:ext cx="4535487" cy="310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278062"/>
            <a:ext cx="4536000" cy="310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6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Лечение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1627822"/>
            <a:ext cx="11410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Основной метод радикального лечения пациентов меланомой кожи 0 - III стадии-  хирургическое вмешательство (отступ от видимых краев опухоли  до 2 см</a:t>
            </a:r>
            <a:r>
              <a:rPr lang="ru-RU" sz="2400" dirty="0" smtClean="0"/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По показаниям </a:t>
            </a:r>
            <a:r>
              <a:rPr lang="ru-RU" sz="2400" dirty="0" err="1"/>
              <a:t>адъювантная</a:t>
            </a:r>
            <a:r>
              <a:rPr lang="ru-RU" sz="2400" dirty="0"/>
              <a:t> лучевая </a:t>
            </a:r>
            <a:r>
              <a:rPr lang="ru-RU" sz="2400" dirty="0" smtClean="0"/>
              <a:t>терапия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По показаниям  лекарственная терапия.</a:t>
            </a:r>
          </a:p>
        </p:txBody>
      </p:sp>
    </p:spTree>
    <p:extLst>
      <p:ext uri="{BB962C8B-B14F-4D97-AF65-F5344CB8AC3E}">
        <p14:creationId xmlns:p14="http://schemas.microsoft.com/office/powerpoint/2010/main" val="6639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599" y="1720840"/>
            <a:ext cx="112565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МЗ </a:t>
            </a:r>
            <a:r>
              <a:rPr lang="ru-RU" sz="2400" dirty="0"/>
              <a:t>РФ Клинические рекомендации </a:t>
            </a:r>
            <a:r>
              <a:rPr lang="ru-RU" sz="2400" dirty="0" smtClean="0"/>
              <a:t>«Меланома </a:t>
            </a:r>
            <a:r>
              <a:rPr lang="ru-RU" sz="2400" dirty="0"/>
              <a:t>кожи и слизистых </a:t>
            </a:r>
            <a:r>
              <a:rPr lang="ru-RU" sz="2400" dirty="0" smtClean="0"/>
              <a:t>оболочек», </a:t>
            </a:r>
            <a:r>
              <a:rPr lang="ru-RU" sz="2400" dirty="0"/>
              <a:t>2023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/>
              <a:t>МЗ РФ Клинические рекомендации </a:t>
            </a:r>
            <a:r>
              <a:rPr lang="ru-RU" sz="2400" dirty="0" smtClean="0"/>
              <a:t>«Плоскоклеточный </a:t>
            </a:r>
            <a:r>
              <a:rPr lang="ru-RU" sz="2400" dirty="0"/>
              <a:t>рак </a:t>
            </a:r>
            <a:r>
              <a:rPr lang="ru-RU" sz="2400" dirty="0" smtClean="0"/>
              <a:t>кожи», </a:t>
            </a:r>
            <a:r>
              <a:rPr lang="ru-RU" sz="2400" dirty="0"/>
              <a:t>2020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err="1"/>
              <a:t>Потекаев</a:t>
            </a:r>
            <a:r>
              <a:rPr lang="ru-RU" sz="2400" dirty="0"/>
              <a:t> Н.Н., </a:t>
            </a:r>
            <a:r>
              <a:rPr lang="ru-RU" sz="2400" dirty="0" err="1"/>
              <a:t>Драпкина</a:t>
            </a:r>
            <a:r>
              <a:rPr lang="ru-RU" sz="2400" dirty="0"/>
              <a:t> О.М., </a:t>
            </a:r>
            <a:r>
              <a:rPr lang="ru-RU" sz="2400" dirty="0" err="1"/>
              <a:t>Каприн</a:t>
            </a:r>
            <a:r>
              <a:rPr lang="ru-RU" sz="2400" dirty="0"/>
              <a:t> А.Д., </a:t>
            </a:r>
            <a:r>
              <a:rPr lang="ru-RU" sz="2400" dirty="0" err="1"/>
              <a:t>Миченко</a:t>
            </a:r>
            <a:r>
              <a:rPr lang="ru-RU" sz="2400" dirty="0"/>
              <a:t> А.В., Жукова О.В</a:t>
            </a:r>
            <a:r>
              <a:rPr lang="ru-RU" sz="2400" dirty="0" smtClean="0"/>
              <a:t>., Новожилова </a:t>
            </a:r>
            <a:r>
              <a:rPr lang="ru-RU" sz="2400" dirty="0"/>
              <a:t>О.Л., </a:t>
            </a:r>
            <a:r>
              <a:rPr lang="ru-RU" sz="2400" dirty="0" err="1"/>
              <a:t>Рассохина</a:t>
            </a:r>
            <a:r>
              <a:rPr lang="ru-RU" sz="2400" dirty="0"/>
              <a:t> О.И., Романов Д.В., Кочетков М.А</a:t>
            </a:r>
            <a:br>
              <a:rPr lang="ru-RU" sz="2400" dirty="0"/>
            </a:br>
            <a:r>
              <a:rPr lang="ru-RU" sz="2400" dirty="0"/>
              <a:t>Клиническая диагностика доброкачественных и злокачественных новообразований кожи ГБУЗ «Московский научно-практический Центр дерматовенерологии и косметологии Департамента здравоохранения города Москвы»</a:t>
            </a:r>
          </a:p>
        </p:txBody>
      </p:sp>
    </p:spTree>
    <p:extLst>
      <p:ext uri="{BB962C8B-B14F-4D97-AF65-F5344CB8AC3E}">
        <p14:creationId xmlns:p14="http://schemas.microsoft.com/office/powerpoint/2010/main" val="14173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2463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600" b="1" dirty="0" err="1" smtClean="0"/>
              <a:t>Гемангиома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714500"/>
            <a:ext cx="4565650" cy="245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320233"/>
            <a:ext cx="1973511" cy="23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320232"/>
            <a:ext cx="1643063" cy="23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4320234"/>
            <a:ext cx="1655913" cy="23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182504"/>
            <a:ext cx="4457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представляет собой мягкие сосудистые узелки, ярко-красного цвета с гладкой или бугристой </a:t>
            </a:r>
            <a:r>
              <a:rPr lang="ru-RU" sz="2400" dirty="0" smtClean="0"/>
              <a:t>поверхностью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52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3900" b="1" dirty="0"/>
              <a:t>Папиллома, Фиброма и </a:t>
            </a:r>
            <a:r>
              <a:rPr lang="ru-RU" sz="3900" b="1" dirty="0" err="1"/>
              <a:t>Серингома</a:t>
            </a:r>
            <a:r>
              <a:rPr lang="ru-RU" sz="3900" b="1" dirty="0"/>
              <a:t> (из потовых желез)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1673226"/>
            <a:ext cx="3268663" cy="241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875751"/>
            <a:ext cx="3532187" cy="23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939821"/>
            <a:ext cx="3757612" cy="231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7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731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4000" b="1" dirty="0" err="1" smtClean="0"/>
              <a:t>Дерматофиброма</a:t>
            </a:r>
            <a:r>
              <a:rPr lang="ru-RU" sz="4000" b="1" dirty="0" smtClean="0"/>
              <a:t> </a:t>
            </a:r>
            <a:r>
              <a:rPr lang="ru-RU" sz="4000" b="1" dirty="0"/>
              <a:t>(</a:t>
            </a:r>
            <a:r>
              <a:rPr lang="ru-RU" sz="4000" b="1" dirty="0" err="1"/>
              <a:t>ангиофиброма</a:t>
            </a:r>
            <a:r>
              <a:rPr lang="ru-RU" sz="4000" b="1" dirty="0"/>
              <a:t>, </a:t>
            </a:r>
            <a:r>
              <a:rPr lang="ru-RU" sz="4000" b="1" dirty="0" err="1"/>
              <a:t>гистиоцитома</a:t>
            </a:r>
            <a:r>
              <a:rPr lang="ru-RU" sz="4000" b="1" dirty="0" smtClean="0"/>
              <a:t>)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7863" y="1871954"/>
            <a:ext cx="42724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соединительнотканное внутрикожное округлое образование плотной консистенции, цвета кофе с молоком.  При сжатии </a:t>
            </a:r>
            <a:r>
              <a:rPr lang="ru-RU" sz="2400" dirty="0" err="1"/>
              <a:t>дерматофибромы</a:t>
            </a:r>
            <a:r>
              <a:rPr lang="ru-RU" sz="2400" dirty="0"/>
              <a:t> по краям большим и указательным пальцами образуется ямочка, т.е. очаг превращается в выемку кожи. Этот простой симптом помогает отличить </a:t>
            </a:r>
            <a:r>
              <a:rPr lang="ru-RU" sz="2400" dirty="0" err="1"/>
              <a:t>дерматофиброму</a:t>
            </a:r>
            <a:r>
              <a:rPr lang="ru-RU" sz="2400" dirty="0"/>
              <a:t> от других новообразований </a:t>
            </a:r>
            <a:r>
              <a:rPr lang="ru-RU" sz="2400" dirty="0" smtClean="0"/>
              <a:t>кожи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123779"/>
            <a:ext cx="3888000" cy="218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457699"/>
            <a:ext cx="3929273" cy="229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2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Доброкачественные новообразования </a:t>
            </a:r>
            <a:r>
              <a:rPr lang="ru-RU" dirty="0" smtClean="0"/>
              <a:t>кожи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4000" b="1" dirty="0"/>
              <a:t>Пигментные </a:t>
            </a:r>
            <a:r>
              <a:rPr lang="ru-RU" sz="4000" b="1" dirty="0" err="1" smtClean="0"/>
              <a:t>невусы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700" y="1757393"/>
            <a:ext cx="91821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/>
              <a:t>С</a:t>
            </a:r>
            <a:r>
              <a:rPr lang="ru-RU" sz="2200" dirty="0" smtClean="0"/>
              <a:t>копление </a:t>
            </a:r>
            <a:r>
              <a:rPr lang="ru-RU" sz="2200" dirty="0"/>
              <a:t>меланоцитов на ограниченном участке кожи, занимают промежуточное положение между пороком развития и доброкачественной опухолью. Иногда </a:t>
            </a:r>
            <a:r>
              <a:rPr lang="ru-RU" sz="2200" dirty="0" err="1"/>
              <a:t>невусы</a:t>
            </a:r>
            <a:r>
              <a:rPr lang="ru-RU" sz="2200" dirty="0"/>
              <a:t> образуются еще во внутриутробном периоде развития -врожденные </a:t>
            </a:r>
            <a:r>
              <a:rPr lang="ru-RU" sz="2200" dirty="0" err="1"/>
              <a:t>невусы</a:t>
            </a:r>
            <a:r>
              <a:rPr lang="ru-RU" sz="2200" dirty="0"/>
              <a:t>. В большинстве случаев </a:t>
            </a:r>
            <a:r>
              <a:rPr lang="ru-RU" sz="2200" dirty="0" err="1"/>
              <a:t>невусы</a:t>
            </a:r>
            <a:r>
              <a:rPr lang="ru-RU" sz="2200" dirty="0"/>
              <a:t> появляются в возрасте 2-6 лет и представляют собой пигментное пятно величиной с булавочную головку. Рост </a:t>
            </a:r>
            <a:r>
              <a:rPr lang="ru-RU" sz="2200" dirty="0" err="1"/>
              <a:t>невусов</a:t>
            </a:r>
            <a:r>
              <a:rPr lang="ru-RU" sz="2200" dirty="0"/>
              <a:t> и появление новых </a:t>
            </a:r>
            <a:r>
              <a:rPr lang="ru-RU" sz="2200" dirty="0" err="1"/>
              <a:t>невоидных</a:t>
            </a:r>
            <a:r>
              <a:rPr lang="ru-RU" sz="2200" dirty="0"/>
              <a:t> образований отмечают только до периода полового созревания, после </a:t>
            </a:r>
            <a:r>
              <a:rPr lang="ru-RU" sz="2200" dirty="0" err="1"/>
              <a:t>невусы</a:t>
            </a:r>
            <a:r>
              <a:rPr lang="ru-RU" sz="2200" dirty="0"/>
              <a:t> прекращают свой рост. В зрелом возрасте образуются лишь единичные </a:t>
            </a:r>
            <a:r>
              <a:rPr lang="ru-RU" sz="2200" dirty="0" err="1"/>
              <a:t>невусы</a:t>
            </a:r>
            <a:r>
              <a:rPr lang="ru-RU" sz="2200" dirty="0"/>
              <a:t>, не превышающие 0,3-0,5 см без тенденции к росту. У взрослых европейцев в среднем можно обнаружить около 20 </a:t>
            </a:r>
            <a:r>
              <a:rPr lang="ru-RU" sz="2200" dirty="0" err="1"/>
              <a:t>невусов</a:t>
            </a:r>
            <a:r>
              <a:rPr lang="ru-RU" sz="22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/>
              <a:t>В зрелом и пожилом возрасте на коже появляются пигментные пятна, похожие на веснушки, которые носят различные названия: лентиго, меланоз </a:t>
            </a:r>
            <a:r>
              <a:rPr lang="ru-RU" sz="2200" dirty="0" err="1"/>
              <a:t>Дюбрея</a:t>
            </a:r>
            <a:r>
              <a:rPr lang="ru-RU" sz="2200" dirty="0"/>
              <a:t> и др.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5" y="1524000"/>
            <a:ext cx="2305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81" y="4302125"/>
            <a:ext cx="20907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8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B810"/>
      </a:accent1>
      <a:accent2>
        <a:srgbClr val="6C7074"/>
      </a:accent2>
      <a:accent3>
        <a:srgbClr val="BBA894"/>
      </a:accent3>
      <a:accent4>
        <a:srgbClr val="FFC000"/>
      </a:accent4>
      <a:accent5>
        <a:srgbClr val="8B653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2952</Words>
  <Application>Microsoft Office PowerPoint</Application>
  <PresentationFormat>Произвольный</PresentationFormat>
  <Paragraphs>262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Office Theme</vt:lpstr>
      <vt:lpstr>Доброкачественные и злокачественные заболевания кожи</vt:lpstr>
      <vt:lpstr>Доброкачественные новообразования кожи</vt:lpstr>
      <vt:lpstr>Доброкачественные новообразования кожи Липома</vt:lpstr>
      <vt:lpstr>Доброкачественные новообразования кожи Атерома (из сальных желез)</vt:lpstr>
      <vt:lpstr>Доброкачественные новообразования кожи Гемангиома и Кератома</vt:lpstr>
      <vt:lpstr>Доброкачественные новообразования кожи Гемангиома </vt:lpstr>
      <vt:lpstr>Доброкачественные новообразования кожи Папиллома, Фиброма и Серингома (из потовых желез) </vt:lpstr>
      <vt:lpstr>Доброкачественные новообразования кожи Дерматофиброма (ангиофиброма, гистиоцитома) </vt:lpstr>
      <vt:lpstr>Доброкачественные новообразования кожи Пигментные невусы</vt:lpstr>
      <vt:lpstr>Злокачественные новообразования кожи </vt:lpstr>
      <vt:lpstr>Злокачественные новообразования кожи</vt:lpstr>
      <vt:lpstr>Злокачественные новообразования кожи </vt:lpstr>
      <vt:lpstr>Злокачественные новообразования кожи Кератоакантома</vt:lpstr>
      <vt:lpstr>Злокачественные новообразования кожи</vt:lpstr>
      <vt:lpstr>Злокачественные новообразования кожи</vt:lpstr>
      <vt:lpstr>Злокачественные новообразования кожи </vt:lpstr>
      <vt:lpstr>Злокачественные новообразования кожи </vt:lpstr>
      <vt:lpstr>Злокачественные новообразования кожи. Клиническая классификация базалиомы</vt:lpstr>
      <vt:lpstr>Злокачественные новообразования кожи Диагностика </vt:lpstr>
      <vt:lpstr>Злокачественные новообразования кожи Базалиома</vt:lpstr>
      <vt:lpstr>Злокачественные новообразования кожи ПКРК</vt:lpstr>
      <vt:lpstr>Злокачественные новообразования кожи  ПКРК </vt:lpstr>
      <vt:lpstr>Злокачественные новообразования кожи</vt:lpstr>
      <vt:lpstr>Плоскоклеточный рак кожи  Поверхностная форма</vt:lpstr>
      <vt:lpstr>Плоскоклеточный рак кожи  Язвенно-инфильтративная форма (эндофитная)</vt:lpstr>
      <vt:lpstr>Плоскоклеточный рак Экзофитная форма</vt:lpstr>
      <vt:lpstr>Злокачественные новообразования кожи</vt:lpstr>
      <vt:lpstr>Злокачественные новообразования слизистых полости рта. Рак нижней губы</vt:lpstr>
      <vt:lpstr>Злокачественные новообразования слизистых полости рта. Рак языка</vt:lpstr>
      <vt:lpstr>Злокачественные новообразования кожи Меланома</vt:lpstr>
      <vt:lpstr>Факторы риска</vt:lpstr>
      <vt:lpstr>Предраки меланомы</vt:lpstr>
      <vt:lpstr>Облигатный предрак кожи.  Пигментная ксеродерма</vt:lpstr>
      <vt:lpstr> Облигатный предрак: меланоз Дюбрейя</vt:lpstr>
      <vt:lpstr>Облигатные предраки. Меланомоопасные невусы</vt:lpstr>
      <vt:lpstr>Облигатные предраки.  Меланомоопасные невусы</vt:lpstr>
      <vt:lpstr>Факультативные предраки меланомы</vt:lpstr>
      <vt:lpstr>Факультативный предрак меланомы</vt:lpstr>
      <vt:lpstr>Ведущие признаки меланомы (правило ФИГАРО)</vt:lpstr>
      <vt:lpstr>Презентация PowerPoint</vt:lpstr>
      <vt:lpstr>Клиническая классификация первичной меланомы кожи</vt:lpstr>
      <vt:lpstr>Поверхностно-распространяющаяся меланома </vt:lpstr>
      <vt:lpstr>Признаки малигнизации невусов ABCDE</vt:lpstr>
      <vt:lpstr>Узловая (нодулярная) меланома</vt:lpstr>
      <vt:lpstr>Лентиго-меланома</vt:lpstr>
      <vt:lpstr>Акрально-лентигинозная меланома </vt:lpstr>
      <vt:lpstr>Диагностика меланомы </vt:lpstr>
      <vt:lpstr>Диагностика меланомы </vt:lpstr>
      <vt:lpstr>Диагностика меланомы</vt:lpstr>
      <vt:lpstr>Лечение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Гусельникова Ирина</cp:lastModifiedBy>
  <cp:revision>17</cp:revision>
  <dcterms:created xsi:type="dcterms:W3CDTF">2023-02-11T11:38:42Z</dcterms:created>
  <dcterms:modified xsi:type="dcterms:W3CDTF">2024-03-04T09:54:37Z</dcterms:modified>
</cp:coreProperties>
</file>